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13"/>
  </p:notesMasterIdLst>
  <p:sldIdLst>
    <p:sldId id="312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11" r:id="rId10"/>
    <p:sldId id="320" r:id="rId11"/>
    <p:sldId id="321" r:id="rId12"/>
  </p:sldIdLst>
  <p:sldSz cx="9144000" cy="5143500" type="screen16x9"/>
  <p:notesSz cx="6858000" cy="9144000"/>
  <p:embeddedFontLst>
    <p:embeddedFont>
      <p:font typeface="Alex Brush" pitchFamily="2" charset="0"/>
      <p:regular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Gilda Display" pitchFamily="2" charset="0"/>
      <p:regular r:id="rId23"/>
    </p:embeddedFont>
    <p:embeddedFont>
      <p:font typeface="Lucida Handwriting" panose="03010101010101010101" pitchFamily="66" charset="0"/>
      <p:regular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9F62F9-7F4F-4D80-AFA6-571B62187662}">
  <a:tblStyle styleId="{FD9F62F9-7F4F-4D80-AFA6-571B621876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349A3DD0AF214D/Dokument/wineNd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[wineNdine.xlsx]piv.table!PivotTable3</c:name>
    <c:fmtId val="4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480C2F"/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rgbClr val="480C2F"/>
                </a:solidFill>
              </a:rPr>
              <a:t>Average Wine Quality by Volatile Acidity (g/L)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480C2F"/>
              </a:solidFill>
              <a:latin typeface="+mn-lt"/>
              <a:ea typeface="+mn-ea"/>
              <a:cs typeface="+mn-cs"/>
            </a:defRPr>
          </a:pPr>
          <a:endParaRPr lang="en-SE"/>
        </a:p>
      </c:txPr>
    </c:title>
    <c:autoTitleDeleted val="0"/>
    <c:pivotFmts>
      <c:pivotFmt>
        <c:idx val="0"/>
        <c:spPr>
          <a:solidFill>
            <a:srgbClr val="7A104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A104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A104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S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piv.table!$B$22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A1045"/>
            </a:solidFill>
            <a:ln>
              <a:noFill/>
            </a:ln>
            <a:effectLst/>
          </c:spPr>
          <c:invertIfNegative val="0"/>
          <c:trendline>
            <c:spPr>
              <a:ln w="19050" cap="rnd">
                <a:solidFill>
                  <a:srgbClr val="480C2F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piv.table!$A$23:$A$28</c:f>
              <c:strCache>
                <c:ptCount val="5"/>
                <c:pt idx="0">
                  <c:v>&lt;0.3</c:v>
                </c:pt>
                <c:pt idx="1">
                  <c:v>0.3–0.4</c:v>
                </c:pt>
                <c:pt idx="2">
                  <c:v>0.4–0.5</c:v>
                </c:pt>
                <c:pt idx="3">
                  <c:v>0.5–0.6</c:v>
                </c:pt>
                <c:pt idx="4">
                  <c:v>&gt;0.6</c:v>
                </c:pt>
              </c:strCache>
            </c:strRef>
          </c:cat>
          <c:val>
            <c:numRef>
              <c:f>piv.table!$B$23:$B$28</c:f>
              <c:numCache>
                <c:formatCode>General</c:formatCode>
                <c:ptCount val="5"/>
                <c:pt idx="0">
                  <c:v>6.1968503937007871</c:v>
                </c:pt>
                <c:pt idx="1">
                  <c:v>6.0284697508896796</c:v>
                </c:pt>
                <c:pt idx="2">
                  <c:v>5.6852459016393446</c:v>
                </c:pt>
                <c:pt idx="3">
                  <c:v>5.6</c:v>
                </c:pt>
                <c:pt idx="4">
                  <c:v>5.3012704174228675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70-474B-8FD0-CEAB0DC76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428112"/>
        <c:axId val="94429072"/>
      </c:barChart>
      <c:catAx>
        <c:axId val="9442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80C2F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94429072"/>
        <c:crosses val="autoZero"/>
        <c:auto val="1"/>
        <c:lblAlgn val="ctr"/>
        <c:lblOffset val="100"/>
        <c:noMultiLvlLbl val="0"/>
      </c:catAx>
      <c:valAx>
        <c:axId val="944290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480C2F"/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9442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e7985d7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e7985d7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a63519ce_0_2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a63519ce_0_2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0a63519ce_0_2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0a63519ce_0_2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0e7985d7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0e7985d7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0e7985d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0e7985d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313f84737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313f84737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13f847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13f847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0a63519ce_0_2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0a63519ce_0_2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d2472d7b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1d2472d7b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a63519ce_0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a63519ce_0_2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71601567-E468-2D7E-727C-699F1054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0a63519ce_0_2241:notes">
            <a:extLst>
              <a:ext uri="{FF2B5EF4-FFF2-40B4-BE49-F238E27FC236}">
                <a16:creationId xmlns:a16="http://schemas.microsoft.com/office/drawing/2014/main" id="{B9C4FF1B-2EF3-7142-0C69-6C31620EB5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0a63519ce_0_2241:notes">
            <a:extLst>
              <a:ext uri="{FF2B5EF4-FFF2-40B4-BE49-F238E27FC236}">
                <a16:creationId xmlns:a16="http://schemas.microsoft.com/office/drawing/2014/main" id="{9C7EC0C1-6DFB-8577-B8E3-E1D7EFCDD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6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accent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6EEE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248375" y="-367850"/>
            <a:ext cx="2782898" cy="336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6062675" y="19724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7117899" y="852825"/>
            <a:ext cx="1848726" cy="223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6329425" y="1870175"/>
            <a:ext cx="3138600" cy="5272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">
            <a:off x="6614404" y="2876501"/>
            <a:ext cx="1272993" cy="13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2" y="949575"/>
            <a:ext cx="2337624" cy="38546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9">
    <p:bg>
      <p:bgPr>
        <a:solidFill>
          <a:schemeClr val="accen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1590823" y="2288451"/>
            <a:ext cx="2624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2"/>
          </p:nvPr>
        </p:nvSpPr>
        <p:spPr>
          <a:xfrm>
            <a:off x="5674495" y="3630450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3"/>
          </p:nvPr>
        </p:nvSpPr>
        <p:spPr>
          <a:xfrm>
            <a:off x="5674480" y="2288451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4"/>
          </p:nvPr>
        </p:nvSpPr>
        <p:spPr>
          <a:xfrm>
            <a:off x="1590808" y="3628800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rot="8846522">
            <a:off x="7184227" y="3245674"/>
            <a:ext cx="2681377" cy="24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1589488" y="19037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1592163" y="32440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5674588" y="190295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5677263" y="3243300"/>
            <a:ext cx="26217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2">
    <p:bg>
      <p:bgPr>
        <a:solidFill>
          <a:schemeClr val="accen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86125" y="3563404"/>
            <a:ext cx="2263151" cy="20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713225" y="1380375"/>
            <a:ext cx="7717500" cy="2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2_2">
    <p:bg>
      <p:bgPr>
        <a:solidFill>
          <a:schemeClr val="accen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722375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2"/>
          </p:nvPr>
        </p:nvSpPr>
        <p:spPr>
          <a:xfrm>
            <a:off x="4655850" y="1380375"/>
            <a:ext cx="3768000" cy="3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89475" y="4306538"/>
            <a:ext cx="401424" cy="375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5917363" y="2836514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08963" y="2836525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6789875" y="1626875"/>
            <a:ext cx="3378250" cy="30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2">
    <p:bg>
      <p:bgPr>
        <a:solidFill>
          <a:schemeClr val="accen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7340784" y="170022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3269215"/>
            <a:ext cx="1390005" cy="13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1759">
            <a:off x="736294" y="3774177"/>
            <a:ext cx="1182679" cy="123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6888325" y="3530197"/>
            <a:ext cx="2490599" cy="1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1735">
            <a:off x="7788159" y="3805945"/>
            <a:ext cx="1468835" cy="145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635288" y="1238400"/>
            <a:ext cx="4759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8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318788"/>
            <a:ext cx="1558200" cy="1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10000">
                <a:solidFill>
                  <a:schemeClr val="accent1"/>
                </a:solidFill>
                <a:latin typeface="Lucida Handwriting" panose="03010101010101010101" pitchFamily="66" charset="0"/>
                <a:ea typeface="Lucida Handwriting" panose="03010101010101010101" pitchFamily="66" charset="0"/>
                <a:cs typeface="Lucida Handwriting" panose="03010101010101010101" pitchFamily="66" charset="0"/>
                <a:sym typeface="Alex Brush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635288" y="2307875"/>
            <a:ext cx="47598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78200" y="1783349"/>
            <a:ext cx="4238075" cy="42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5791525" y="3096089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058275" y="3031750"/>
            <a:ext cx="3138600" cy="3315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2375" y="1216125"/>
            <a:ext cx="7708500" cy="614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2924" y="4088824"/>
            <a:ext cx="999400" cy="103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672775" y="1996575"/>
            <a:ext cx="4758000" cy="17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ri"/>
              <a:buChar char="●"/>
              <a:defRPr sz="1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8047819" y="4266788"/>
            <a:ext cx="6116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16850" y="1331050"/>
            <a:ext cx="4045200" cy="9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1316850" y="2334725"/>
            <a:ext cx="4045200" cy="15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-2341495">
            <a:off x="527246" y="792579"/>
            <a:ext cx="826996" cy="77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5512" y="1880948"/>
            <a:ext cx="1257067" cy="117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7435874" y="2009039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7589616" y="1720474"/>
            <a:ext cx="3170100" cy="31701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00" y="2745550"/>
            <a:ext cx="1687723" cy="175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859" y="3156976"/>
            <a:ext cx="2354488" cy="1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2086451" y="30751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5534176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5534176" y="307440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10701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Lucida Handwriting" panose="03010101010101010101" pitchFamily="66" charset="0"/>
                <a:ea typeface="Lucida Handwriting" panose="03010101010101010101" pitchFamily="66" charset="0"/>
                <a:cs typeface="Lucida Handwriting" panose="03010101010101010101" pitchFamily="66" charset="0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2086451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5534176" y="20976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2086451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5534176" y="3459900"/>
            <a:ext cx="2494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/>
          </p:nvPr>
        </p:nvSpPr>
        <p:spPr>
          <a:xfrm>
            <a:off x="717750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950" y="3799775"/>
            <a:ext cx="1617726" cy="1466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7" y="4350450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3" name="Google Shape;83;p13"/>
          <p:cNvSpPr/>
          <p:nvPr/>
        </p:nvSpPr>
        <p:spPr>
          <a:xfrm>
            <a:off x="8299525" y="3799775"/>
            <a:ext cx="1617600" cy="16176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8377975" y="3639950"/>
            <a:ext cx="1617600" cy="16176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8124944" y="4322226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>
            <a:off x="1070100" y="1725450"/>
            <a:ext cx="8916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Lucida Handwriting" panose="03010101010101010101" pitchFamily="66" charset="0"/>
                <a:ea typeface="Lucida Handwriting" panose="03010101010101010101" pitchFamily="66" charset="0"/>
                <a:cs typeface="Lucida Handwriting" panose="03010101010101010101" pitchFamily="66" charset="0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Lucida Handwriting" panose="03010101010101010101" pitchFamily="66" charset="0"/>
                <a:ea typeface="Lucida Handwriting" panose="03010101010101010101" pitchFamily="66" charset="0"/>
                <a:cs typeface="Lucida Handwriting" panose="03010101010101010101" pitchFamily="66" charset="0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Alex Brush"/>
              <a:buNone/>
              <a:defRPr>
                <a:latin typeface="Lucida Handwriting" panose="03010101010101010101" pitchFamily="66" charset="0"/>
                <a:ea typeface="Lucida Handwriting" panose="03010101010101010101" pitchFamily="66" charset="0"/>
                <a:cs typeface="Lucida Handwriting" panose="03010101010101010101" pitchFamily="66" charset="0"/>
                <a:sym typeface="Alex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Alex Brush"/>
              <a:buNone/>
              <a:defRPr sz="12000">
                <a:latin typeface="Alex Brush"/>
                <a:ea typeface="Alex Brush"/>
                <a:cs typeface="Alex Brush"/>
                <a:sym typeface="Alex Brush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2086451" y="1712850"/>
            <a:ext cx="2494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Georgia" panose="02040502050405020303" pitchFamily="18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5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2700002" flipH="1">
            <a:off x="-959549" y="-922500"/>
            <a:ext cx="4132175" cy="2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-6441188" flipH="1">
            <a:off x="7715875" y="-1021007"/>
            <a:ext cx="2605782" cy="25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 flipH="1">
            <a:off x="-959560" y="1610562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/>
          <p:nvPr/>
        </p:nvSpPr>
        <p:spPr>
          <a:xfrm flipH="1">
            <a:off x="-1242438" y="1571175"/>
            <a:ext cx="3114600" cy="4635300"/>
          </a:xfrm>
          <a:prstGeom prst="round2SameRect">
            <a:avLst>
              <a:gd name="adj1" fmla="val 5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4_1">
    <p:bg>
      <p:bgPr>
        <a:solidFill>
          <a:schemeClr val="accen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accent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1932144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"/>
          </p:nvPr>
        </p:nvSpPr>
        <p:spPr>
          <a:xfrm>
            <a:off x="5699775" y="2634075"/>
            <a:ext cx="2151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3"/>
          </p:nvPr>
        </p:nvSpPr>
        <p:spPr>
          <a:xfrm>
            <a:off x="1932150" y="2260050"/>
            <a:ext cx="2151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4"/>
          </p:nvPr>
        </p:nvSpPr>
        <p:spPr>
          <a:xfrm>
            <a:off x="5699775" y="2260050"/>
            <a:ext cx="2149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da Display"/>
              <a:buNone/>
              <a:defRPr sz="20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246950"/>
            <a:ext cx="7708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●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○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ctor"/>
              <a:buChar char="■"/>
              <a:defRPr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7" r:id="rId9"/>
    <p:sldLayoutId id="2147483668" r:id="rId10"/>
    <p:sldLayoutId id="2147483681" r:id="rId11"/>
    <p:sldLayoutId id="2147483682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568563" y="989875"/>
            <a:ext cx="5340300" cy="15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Makes a Good </a:t>
            </a:r>
            <a:br>
              <a:rPr lang="en-GB" dirty="0"/>
            </a:br>
            <a:r>
              <a:rPr lang="en-GB" dirty="0"/>
              <a:t>Red Wine?</a:t>
            </a:r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1"/>
          </p:nvPr>
        </p:nvSpPr>
        <p:spPr>
          <a:xfrm>
            <a:off x="764125" y="3865275"/>
            <a:ext cx="46182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</a:t>
            </a:r>
            <a:r>
              <a:rPr lang="en-GB" sz="1600" dirty="0"/>
              <a:t>d</a:t>
            </a:r>
            <a:r>
              <a:rPr lang="en" sz="1600" dirty="0"/>
              <a:t>a Högquist, D</a:t>
            </a:r>
            <a:r>
              <a:rPr lang="en-GB" sz="1600" dirty="0"/>
              <a:t>a</a:t>
            </a:r>
            <a:r>
              <a:rPr lang="en" sz="1600" dirty="0"/>
              <a:t>ta Analyst 1, Noroff</a:t>
            </a:r>
            <a:endParaRPr sz="1600" dirty="0"/>
          </a:p>
        </p:txBody>
      </p:sp>
      <p:sp>
        <p:nvSpPr>
          <p:cNvPr id="265" name="Google Shape;265;p44"/>
          <p:cNvSpPr txBox="1"/>
          <p:nvPr/>
        </p:nvSpPr>
        <p:spPr>
          <a:xfrm>
            <a:off x="515613" y="2418575"/>
            <a:ext cx="54462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accent1"/>
                </a:solidFill>
                <a:latin typeface="Lucida Handwriting" panose="03010101010101010101" pitchFamily="66" charset="0"/>
                <a:sym typeface="Alex Brush"/>
              </a:rPr>
              <a:t>A data-driven look at wine quality</a:t>
            </a:r>
            <a:endParaRPr lang="en-GB" sz="2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93903" y="2004225"/>
            <a:ext cx="3487048" cy="30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>
            <a:spLocks noGrp="1"/>
          </p:cNvSpPr>
          <p:nvPr>
            <p:ph type="ctrTitle"/>
          </p:nvPr>
        </p:nvSpPr>
        <p:spPr>
          <a:xfrm>
            <a:off x="642936" y="538342"/>
            <a:ext cx="57863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800" dirty="0"/>
              <a:t>Design Thinking</a:t>
            </a:r>
            <a:endParaRPr sz="4800" dirty="0"/>
          </a:p>
        </p:txBody>
      </p:sp>
      <p:sp>
        <p:nvSpPr>
          <p:cNvPr id="327" name="Google Shape;327;p49"/>
          <p:cNvSpPr txBox="1">
            <a:spLocks noGrp="1"/>
          </p:cNvSpPr>
          <p:nvPr>
            <p:ph type="subTitle" idx="1"/>
          </p:nvPr>
        </p:nvSpPr>
        <p:spPr>
          <a:xfrm>
            <a:off x="858152" y="1513957"/>
            <a:ext cx="4958074" cy="2776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/>
              <a:t>Red tones inspired by wine were used to stay on theme</a:t>
            </a:r>
          </a:p>
          <a:p>
            <a:pPr marL="285750" lvl="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/>
              <a:t>Wine-related icons and pictures were added to support meaning and improve looks</a:t>
            </a:r>
          </a:p>
          <a:p>
            <a:pPr marL="285750" lvl="0" indent="-2857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/>
              <a:t>Key words are bolded to guide attention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/>
              <a:t>Smooth animations help keep audience engaged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/>
              <a:t>Charts were simplified to focus on what </a:t>
            </a:r>
            <a:br>
              <a:rPr lang="en-GB" sz="1800" dirty="0"/>
            </a:br>
            <a:r>
              <a:rPr lang="en-GB" sz="1800" dirty="0"/>
              <a:t>really matters</a:t>
            </a:r>
            <a:endParaRPr sz="1800" dirty="0"/>
          </a:p>
        </p:txBody>
      </p:sp>
      <p:cxnSp>
        <p:nvCxnSpPr>
          <p:cNvPr id="328" name="Google Shape;328;p49"/>
          <p:cNvCxnSpPr/>
          <p:nvPr/>
        </p:nvCxnSpPr>
        <p:spPr>
          <a:xfrm>
            <a:off x="526337" y="285442"/>
            <a:ext cx="0" cy="13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>
            <a:spLocks noGrp="1"/>
          </p:cNvSpPr>
          <p:nvPr>
            <p:ph type="title"/>
          </p:nvPr>
        </p:nvSpPr>
        <p:spPr>
          <a:xfrm>
            <a:off x="2472475" y="3567200"/>
            <a:ext cx="5908800" cy="6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-Red Wine Quality</a:t>
            </a:r>
            <a:endParaRPr dirty="0"/>
          </a:p>
        </p:txBody>
      </p:sp>
      <p:sp>
        <p:nvSpPr>
          <p:cNvPr id="481" name="Google Shape;481;p55"/>
          <p:cNvSpPr txBox="1">
            <a:spLocks noGrp="1"/>
          </p:cNvSpPr>
          <p:nvPr>
            <p:ph type="subTitle" idx="1"/>
          </p:nvPr>
        </p:nvSpPr>
        <p:spPr>
          <a:xfrm>
            <a:off x="2360125" y="853350"/>
            <a:ext cx="6133500" cy="26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GB" sz="3200" dirty="0"/>
          </a:p>
          <a:p>
            <a:r>
              <a:rPr lang="en-GB" sz="3200" dirty="0"/>
              <a:t>Thank you for your attention.</a:t>
            </a:r>
          </a:p>
          <a:p>
            <a:r>
              <a:rPr lang="en-GB" sz="3200" dirty="0"/>
              <a:t>I’m happy to answer any questions you may have.</a:t>
            </a:r>
          </a:p>
          <a:p>
            <a:r>
              <a:rPr lang="en-GB" sz="3200" dirty="0"/>
              <a:t>For more details, please see the full report.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82" name="Google Shape;482;p55"/>
          <p:cNvPicPr preferRelativeResize="0"/>
          <p:nvPr/>
        </p:nvPicPr>
        <p:blipFill rotWithShape="1">
          <a:blip r:embed="rId3">
            <a:alphaModFix/>
          </a:blip>
          <a:srcRect t="-3995" b="-1981"/>
          <a:stretch/>
        </p:blipFill>
        <p:spPr>
          <a:xfrm>
            <a:off x="276850" y="829850"/>
            <a:ext cx="1472075" cy="41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9">
            <a:off x="-144759" y="3241860"/>
            <a:ext cx="1390006" cy="13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53" y="3782100"/>
            <a:ext cx="1760097" cy="1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44">
            <a:extLst>
              <a:ext uri="{FF2B5EF4-FFF2-40B4-BE49-F238E27FC236}">
                <a16:creationId xmlns:a16="http://schemas.microsoft.com/office/drawing/2014/main" id="{E340E5DB-15A2-3F76-D40E-5975C273EBB8}"/>
              </a:ext>
            </a:extLst>
          </p:cNvPr>
          <p:cNvSpPr txBox="1"/>
          <p:nvPr/>
        </p:nvSpPr>
        <p:spPr>
          <a:xfrm>
            <a:off x="1825443" y="4313283"/>
            <a:ext cx="35150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rgbClr val="F6EEE8">
                    <a:alpha val="57000"/>
                  </a:srgbClr>
                </a:solidFill>
                <a:latin typeface="Lucida Handwriting" panose="03010101010101010101" pitchFamily="66" charset="0"/>
                <a:sym typeface="Alex Brush"/>
              </a:rPr>
              <a:t>Ida Högquist</a:t>
            </a:r>
            <a:endParaRPr lang="en-GB" sz="1600" i="1" dirty="0">
              <a:solidFill>
                <a:srgbClr val="F6EEE8">
                  <a:alpha val="57000"/>
                </a:srgb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1312529" y="1090137"/>
            <a:ext cx="3958281" cy="91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Background</a:t>
            </a:r>
            <a:endParaRPr sz="4400" dirty="0"/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1312530" y="2075239"/>
            <a:ext cx="4230029" cy="21238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</a:rPr>
              <a:t>Why this matters: </a:t>
            </a:r>
            <a:r>
              <a:rPr lang="en-GB" dirty="0">
                <a:solidFill>
                  <a:schemeClr val="accent1"/>
                </a:solidFill>
              </a:rPr>
              <a:t>Wine quality impacts customer experience and restaurant success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chemeClr val="accent1"/>
                </a:solidFill>
              </a:rPr>
            </a:br>
            <a:r>
              <a:rPr lang="en-GB" b="1" dirty="0">
                <a:solidFill>
                  <a:schemeClr val="accent1"/>
                </a:solidFill>
              </a:rPr>
              <a:t>What was done: </a:t>
            </a:r>
            <a:r>
              <a:rPr lang="en-GB" dirty="0">
                <a:solidFill>
                  <a:schemeClr val="accent1"/>
                </a:solidFill>
              </a:rPr>
              <a:t>Analysed 1,599 red wines from a public dataset (Cortez et al., 2009)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chemeClr val="accent1"/>
                </a:solidFill>
              </a:rPr>
            </a:br>
            <a:r>
              <a:rPr lang="en-GB" b="1" dirty="0">
                <a:solidFill>
                  <a:schemeClr val="accent1"/>
                </a:solidFill>
              </a:rPr>
              <a:t>Goal:</a:t>
            </a:r>
            <a:r>
              <a:rPr lang="en-GB" dirty="0">
                <a:solidFill>
                  <a:schemeClr val="accent1"/>
                </a:solidFill>
              </a:rPr>
              <a:t> Find out which wine features affect quality ratings (0–10 scale)</a:t>
            </a: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6151183" y="268600"/>
            <a:ext cx="2620590" cy="3170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48"/>
          <p:cNvCxnSpPr>
            <a:cxnSpLocks/>
          </p:cNvCxnSpPr>
          <p:nvPr/>
        </p:nvCxnSpPr>
        <p:spPr>
          <a:xfrm>
            <a:off x="1312529" y="2006337"/>
            <a:ext cx="395828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subTitle" idx="1"/>
          </p:nvPr>
        </p:nvSpPr>
        <p:spPr>
          <a:xfrm>
            <a:off x="2086451" y="3075150"/>
            <a:ext cx="24948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Regression Modelling</a:t>
            </a:r>
            <a:endParaRPr sz="1600" dirty="0"/>
          </a:p>
        </p:txBody>
      </p:sp>
      <p:sp>
        <p:nvSpPr>
          <p:cNvPr id="293" name="Google Shape;293;p47"/>
          <p:cNvSpPr txBox="1">
            <a:spLocks noGrp="1"/>
          </p:cNvSpPr>
          <p:nvPr>
            <p:ph type="subTitle" idx="2"/>
          </p:nvPr>
        </p:nvSpPr>
        <p:spPr>
          <a:xfrm>
            <a:off x="5532376" y="1657734"/>
            <a:ext cx="24948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dirty="0"/>
              <a:t>Correlation Analysis</a:t>
            </a:r>
            <a:endParaRPr sz="1600" dirty="0"/>
          </a:p>
        </p:txBody>
      </p:sp>
      <p:sp>
        <p:nvSpPr>
          <p:cNvPr id="294" name="Google Shape;294;p47"/>
          <p:cNvSpPr txBox="1">
            <a:spLocks noGrp="1"/>
          </p:cNvSpPr>
          <p:nvPr>
            <p:ph type="subTitle" idx="3"/>
          </p:nvPr>
        </p:nvSpPr>
        <p:spPr>
          <a:xfrm>
            <a:off x="5579100" y="3000840"/>
            <a:ext cx="24948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Comparison</a:t>
            </a:r>
            <a:endParaRPr sz="1600" dirty="0"/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1070100" y="3076050"/>
            <a:ext cx="8901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96" name="Google Shape;296;p47"/>
          <p:cNvSpPr txBox="1">
            <a:spLocks noGrp="1"/>
          </p:cNvSpPr>
          <p:nvPr>
            <p:ph type="subTitle" idx="5"/>
          </p:nvPr>
        </p:nvSpPr>
        <p:spPr>
          <a:xfrm>
            <a:off x="5532376" y="2042484"/>
            <a:ext cx="2494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Measured how strongly each feature is linked to wine quality.</a:t>
            </a:r>
            <a:endParaRPr dirty="0"/>
          </a:p>
        </p:txBody>
      </p:sp>
      <p:sp>
        <p:nvSpPr>
          <p:cNvPr id="297" name="Google Shape;297;p47"/>
          <p:cNvSpPr txBox="1">
            <a:spLocks noGrp="1"/>
          </p:cNvSpPr>
          <p:nvPr>
            <p:ph type="subTitle" idx="7"/>
          </p:nvPr>
        </p:nvSpPr>
        <p:spPr>
          <a:xfrm>
            <a:off x="5579100" y="3386340"/>
            <a:ext cx="2494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Visually compared each variable against wine ratings (0–10).</a:t>
            </a:r>
            <a:endParaRPr dirty="0"/>
          </a:p>
        </p:txBody>
      </p:sp>
      <p:sp>
        <p:nvSpPr>
          <p:cNvPr id="298" name="Google Shape;298;p47"/>
          <p:cNvSpPr txBox="1">
            <a:spLocks noGrp="1"/>
          </p:cNvSpPr>
          <p:nvPr>
            <p:ph type="title" idx="9"/>
          </p:nvPr>
        </p:nvSpPr>
        <p:spPr>
          <a:xfrm>
            <a:off x="1070100" y="1725450"/>
            <a:ext cx="8916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4"/>
          </p:nvPr>
        </p:nvSpPr>
        <p:spPr>
          <a:xfrm>
            <a:off x="2086451" y="2185650"/>
            <a:ext cx="2494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Looked at averages, outliers and distributions for each feature.</a:t>
            </a:r>
            <a:endParaRPr dirty="0"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6"/>
          </p:nvPr>
        </p:nvSpPr>
        <p:spPr>
          <a:xfrm>
            <a:off x="2086451" y="3459900"/>
            <a:ext cx="2494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Tested which features best predict quality scores.</a:t>
            </a:r>
            <a:endParaRPr dirty="0"/>
          </a:p>
        </p:txBody>
      </p:sp>
      <p:cxnSp>
        <p:nvCxnSpPr>
          <p:cNvPr id="301" name="Google Shape;301;p47"/>
          <p:cNvCxnSpPr/>
          <p:nvPr/>
        </p:nvCxnSpPr>
        <p:spPr>
          <a:xfrm>
            <a:off x="2024075" y="1725450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7"/>
          <p:cNvCxnSpPr/>
          <p:nvPr/>
        </p:nvCxnSpPr>
        <p:spPr>
          <a:xfrm>
            <a:off x="2024075" y="3076050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47"/>
          <p:cNvCxnSpPr/>
          <p:nvPr/>
        </p:nvCxnSpPr>
        <p:spPr>
          <a:xfrm>
            <a:off x="5472850" y="1725450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7"/>
          <p:cNvCxnSpPr/>
          <p:nvPr/>
        </p:nvCxnSpPr>
        <p:spPr>
          <a:xfrm>
            <a:off x="5472850" y="3076050"/>
            <a:ext cx="0" cy="9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47"/>
          <p:cNvSpPr txBox="1">
            <a:spLocks noGrp="1"/>
          </p:cNvSpPr>
          <p:nvPr>
            <p:ph type="title" idx="8"/>
          </p:nvPr>
        </p:nvSpPr>
        <p:spPr>
          <a:xfrm>
            <a:off x="717750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Analysis in Excel</a:t>
            </a:r>
            <a:endParaRPr sz="3200" dirty="0"/>
          </a:p>
        </p:txBody>
      </p:sp>
      <p:sp>
        <p:nvSpPr>
          <p:cNvPr id="307" name="Google Shape;307;p47"/>
          <p:cNvSpPr txBox="1">
            <a:spLocks noGrp="1"/>
          </p:cNvSpPr>
          <p:nvPr>
            <p:ph type="title" idx="13"/>
          </p:nvPr>
        </p:nvSpPr>
        <p:spPr>
          <a:xfrm>
            <a:off x="4523225" y="1725450"/>
            <a:ext cx="8901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08" name="Google Shape;308;p47"/>
          <p:cNvSpPr txBox="1">
            <a:spLocks noGrp="1"/>
          </p:cNvSpPr>
          <p:nvPr>
            <p:ph type="subTitle" idx="15"/>
          </p:nvPr>
        </p:nvSpPr>
        <p:spPr>
          <a:xfrm>
            <a:off x="2086451" y="1672749"/>
            <a:ext cx="24948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Exploratory Data Analysis (EDA)</a:t>
            </a:r>
            <a:endParaRPr sz="1600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title" idx="14"/>
          </p:nvPr>
        </p:nvSpPr>
        <p:spPr>
          <a:xfrm>
            <a:off x="4521700" y="3076050"/>
            <a:ext cx="890100" cy="9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9"/>
          <p:cNvSpPr txBox="1">
            <a:spLocks noGrp="1"/>
          </p:cNvSpPr>
          <p:nvPr>
            <p:ph type="title"/>
          </p:nvPr>
        </p:nvSpPr>
        <p:spPr>
          <a:xfrm>
            <a:off x="293899" y="539500"/>
            <a:ext cx="85562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Helps Wine Quality?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D2ADA-9F37-3A59-8B85-77298BFB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99" y="2474313"/>
            <a:ext cx="8556201" cy="195603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ACF9FE0-0150-AAEE-1501-48CD30087D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4532" y="1640952"/>
            <a:ext cx="46160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SE" altLang="en-SE" b="1" dirty="0">
                <a:solidFill>
                  <a:schemeClr val="tx1"/>
                </a:solidFill>
              </a:rPr>
              <a:t>🧪Sulphates</a:t>
            </a:r>
            <a:r>
              <a:rPr kumimoji="0" lang="en-SE" alt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also show a moderate positive effect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7A3B5CBE-5696-EC34-3E74-28ECA3FC9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52" y="1294865"/>
            <a:ext cx="54745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SE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🍷</a:t>
            </a:r>
            <a:r>
              <a:rPr lang="en-GB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SE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Alcohol</a:t>
            </a:r>
            <a:r>
              <a:rPr lang="en-SE" altLang="en-S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has the strongest positive correlation with quality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960A265-D3F2-B5B4-E85B-469C01E92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52" y="2004668"/>
            <a:ext cx="52645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○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ctor"/>
              <a:buChar char="■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🧂Residual sugar </a:t>
            </a:r>
            <a:r>
              <a:rPr lang="en-SE" altLang="en-S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GB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</a:t>
            </a:r>
            <a:r>
              <a:rPr lang="en-SE" altLang="en-SE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itric</a:t>
            </a:r>
            <a:r>
              <a:rPr lang="en-SE" altLang="en-SE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acid</a:t>
            </a:r>
            <a:r>
              <a:rPr lang="en-SE" altLang="en-S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had little impact on quality</a:t>
            </a:r>
          </a:p>
        </p:txBody>
      </p:sp>
      <p:sp>
        <p:nvSpPr>
          <p:cNvPr id="4" name="Google Shape;265;p44">
            <a:extLst>
              <a:ext uri="{FF2B5EF4-FFF2-40B4-BE49-F238E27FC236}">
                <a16:creationId xmlns:a16="http://schemas.microsoft.com/office/drawing/2014/main" id="{72E00C59-D2C7-5535-2F93-E9EAEBC01C33}"/>
              </a:ext>
            </a:extLst>
          </p:cNvPr>
          <p:cNvSpPr txBox="1"/>
          <p:nvPr/>
        </p:nvSpPr>
        <p:spPr>
          <a:xfrm>
            <a:off x="5335041" y="4154586"/>
            <a:ext cx="3515058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chemeClr val="bg2">
                    <a:alpha val="87000"/>
                  </a:schemeClr>
                </a:solidFill>
                <a:latin typeface="Lucida Handwriting" panose="03010101010101010101" pitchFamily="66" charset="0"/>
                <a:sym typeface="Alex Brush"/>
              </a:rPr>
              <a:t>Simplified Correlation Matrix</a:t>
            </a:r>
            <a:endParaRPr lang="en-GB" i="1" dirty="0">
              <a:solidFill>
                <a:schemeClr val="bg2">
                  <a:alpha val="87000"/>
                </a:schemeClr>
              </a:solidFill>
            </a:endParaRPr>
          </a:p>
        </p:txBody>
      </p:sp>
      <p:grpSp>
        <p:nvGrpSpPr>
          <p:cNvPr id="5" name="Google Shape;1117;p77">
            <a:extLst>
              <a:ext uri="{FF2B5EF4-FFF2-40B4-BE49-F238E27FC236}">
                <a16:creationId xmlns:a16="http://schemas.microsoft.com/office/drawing/2014/main" id="{34B82070-73D1-9223-C7BC-69ABAFE289F6}"/>
              </a:ext>
            </a:extLst>
          </p:cNvPr>
          <p:cNvGrpSpPr/>
          <p:nvPr/>
        </p:nvGrpSpPr>
        <p:grpSpPr>
          <a:xfrm>
            <a:off x="7430139" y="1428979"/>
            <a:ext cx="768981" cy="765581"/>
            <a:chOff x="4258775" y="498500"/>
            <a:chExt cx="381125" cy="377750"/>
          </a:xfrm>
        </p:grpSpPr>
        <p:sp>
          <p:nvSpPr>
            <p:cNvPr id="6" name="Google Shape;1118;p77">
              <a:extLst>
                <a:ext uri="{FF2B5EF4-FFF2-40B4-BE49-F238E27FC236}">
                  <a16:creationId xmlns:a16="http://schemas.microsoft.com/office/drawing/2014/main" id="{79AE2B70-2CDE-B5E3-EE7B-67D21EA1950A}"/>
                </a:ext>
              </a:extLst>
            </p:cNvPr>
            <p:cNvSpPr/>
            <p:nvPr/>
          </p:nvSpPr>
          <p:spPr>
            <a:xfrm>
              <a:off x="4258775" y="538325"/>
              <a:ext cx="381125" cy="337925"/>
            </a:xfrm>
            <a:custGeom>
              <a:avLst/>
              <a:gdLst/>
              <a:ahLst/>
              <a:cxnLst/>
              <a:rect l="l" t="t" r="r" b="b"/>
              <a:pathLst>
                <a:path w="15245" h="13517" extrusionOk="0">
                  <a:moveTo>
                    <a:pt x="10049" y="589"/>
                  </a:moveTo>
                  <a:lnTo>
                    <a:pt x="10759" y="3040"/>
                  </a:lnTo>
                  <a:cubicBezTo>
                    <a:pt x="10808" y="3187"/>
                    <a:pt x="10833" y="3346"/>
                    <a:pt x="10833" y="3505"/>
                  </a:cubicBezTo>
                  <a:cubicBezTo>
                    <a:pt x="10698" y="3586"/>
                    <a:pt x="10417" y="3712"/>
                    <a:pt x="10008" y="3712"/>
                  </a:cubicBezTo>
                  <a:cubicBezTo>
                    <a:pt x="9675" y="3712"/>
                    <a:pt x="9257" y="3629"/>
                    <a:pt x="8762" y="3370"/>
                  </a:cubicBezTo>
                  <a:cubicBezTo>
                    <a:pt x="8193" y="3075"/>
                    <a:pt x="7700" y="2976"/>
                    <a:pt x="7293" y="2976"/>
                  </a:cubicBezTo>
                  <a:cubicBezTo>
                    <a:pt x="6973" y="2976"/>
                    <a:pt x="6705" y="3038"/>
                    <a:pt x="6495" y="3113"/>
                  </a:cubicBezTo>
                  <a:cubicBezTo>
                    <a:pt x="6507" y="3089"/>
                    <a:pt x="6507" y="3064"/>
                    <a:pt x="6520" y="3040"/>
                  </a:cubicBezTo>
                  <a:lnTo>
                    <a:pt x="7230" y="589"/>
                  </a:lnTo>
                  <a:close/>
                  <a:moveTo>
                    <a:pt x="7276" y="3567"/>
                  </a:moveTo>
                  <a:cubicBezTo>
                    <a:pt x="7600" y="3567"/>
                    <a:pt x="8004" y="3649"/>
                    <a:pt x="8480" y="3897"/>
                  </a:cubicBezTo>
                  <a:cubicBezTo>
                    <a:pt x="9068" y="4204"/>
                    <a:pt x="9583" y="4302"/>
                    <a:pt x="10000" y="4302"/>
                  </a:cubicBezTo>
                  <a:cubicBezTo>
                    <a:pt x="10306" y="4302"/>
                    <a:pt x="10551" y="4253"/>
                    <a:pt x="10759" y="4191"/>
                  </a:cubicBezTo>
                  <a:lnTo>
                    <a:pt x="10759" y="4191"/>
                  </a:lnTo>
                  <a:cubicBezTo>
                    <a:pt x="10686" y="4412"/>
                    <a:pt x="10588" y="4620"/>
                    <a:pt x="10441" y="4816"/>
                  </a:cubicBezTo>
                  <a:cubicBezTo>
                    <a:pt x="10061" y="5331"/>
                    <a:pt x="9448" y="5637"/>
                    <a:pt x="8811" y="5637"/>
                  </a:cubicBezTo>
                  <a:lnTo>
                    <a:pt x="8468" y="5637"/>
                  </a:lnTo>
                  <a:cubicBezTo>
                    <a:pt x="7818" y="5637"/>
                    <a:pt x="7218" y="5331"/>
                    <a:pt x="6838" y="4816"/>
                  </a:cubicBezTo>
                  <a:cubicBezTo>
                    <a:pt x="6605" y="4510"/>
                    <a:pt x="6470" y="4155"/>
                    <a:pt x="6446" y="3787"/>
                  </a:cubicBezTo>
                  <a:cubicBezTo>
                    <a:pt x="6583" y="3698"/>
                    <a:pt x="6865" y="3567"/>
                    <a:pt x="7276" y="3567"/>
                  </a:cubicBezTo>
                  <a:close/>
                  <a:moveTo>
                    <a:pt x="7524" y="6054"/>
                  </a:moveTo>
                  <a:cubicBezTo>
                    <a:pt x="7782" y="6152"/>
                    <a:pt x="8063" y="6213"/>
                    <a:pt x="8345" y="6225"/>
                  </a:cubicBezTo>
                  <a:lnTo>
                    <a:pt x="8345" y="8566"/>
                  </a:lnTo>
                  <a:lnTo>
                    <a:pt x="7978" y="8566"/>
                  </a:lnTo>
                  <a:cubicBezTo>
                    <a:pt x="7818" y="8566"/>
                    <a:pt x="7684" y="8701"/>
                    <a:pt x="7684" y="8872"/>
                  </a:cubicBezTo>
                  <a:cubicBezTo>
                    <a:pt x="7684" y="9032"/>
                    <a:pt x="7818" y="9166"/>
                    <a:pt x="7978" y="9166"/>
                  </a:cubicBezTo>
                  <a:lnTo>
                    <a:pt x="9301" y="9166"/>
                  </a:lnTo>
                  <a:cubicBezTo>
                    <a:pt x="9460" y="9166"/>
                    <a:pt x="9595" y="9032"/>
                    <a:pt x="9595" y="8872"/>
                  </a:cubicBezTo>
                  <a:cubicBezTo>
                    <a:pt x="9595" y="8701"/>
                    <a:pt x="9460" y="8566"/>
                    <a:pt x="9301" y="8566"/>
                  </a:cubicBezTo>
                  <a:lnTo>
                    <a:pt x="8933" y="8566"/>
                  </a:lnTo>
                  <a:lnTo>
                    <a:pt x="8933" y="6225"/>
                  </a:lnTo>
                  <a:cubicBezTo>
                    <a:pt x="9203" y="6213"/>
                    <a:pt x="9473" y="6164"/>
                    <a:pt x="9718" y="6066"/>
                  </a:cubicBezTo>
                  <a:lnTo>
                    <a:pt x="9718" y="6066"/>
                  </a:lnTo>
                  <a:cubicBezTo>
                    <a:pt x="9705" y="6078"/>
                    <a:pt x="9693" y="6091"/>
                    <a:pt x="9669" y="6115"/>
                  </a:cubicBezTo>
                  <a:cubicBezTo>
                    <a:pt x="9277" y="6507"/>
                    <a:pt x="9277" y="7144"/>
                    <a:pt x="9669" y="7524"/>
                  </a:cubicBezTo>
                  <a:cubicBezTo>
                    <a:pt x="9951" y="7806"/>
                    <a:pt x="10110" y="8174"/>
                    <a:pt x="10110" y="8578"/>
                  </a:cubicBezTo>
                  <a:cubicBezTo>
                    <a:pt x="10110" y="8970"/>
                    <a:pt x="9951" y="9338"/>
                    <a:pt x="9669" y="9620"/>
                  </a:cubicBezTo>
                  <a:cubicBezTo>
                    <a:pt x="9399" y="9902"/>
                    <a:pt x="9019" y="10049"/>
                    <a:pt x="8627" y="10049"/>
                  </a:cubicBezTo>
                  <a:cubicBezTo>
                    <a:pt x="8235" y="10049"/>
                    <a:pt x="7867" y="9902"/>
                    <a:pt x="7586" y="9620"/>
                  </a:cubicBezTo>
                  <a:cubicBezTo>
                    <a:pt x="7304" y="9338"/>
                    <a:pt x="7157" y="8970"/>
                    <a:pt x="7157" y="8578"/>
                  </a:cubicBezTo>
                  <a:cubicBezTo>
                    <a:pt x="7157" y="8174"/>
                    <a:pt x="7304" y="7806"/>
                    <a:pt x="7586" y="7524"/>
                  </a:cubicBezTo>
                  <a:cubicBezTo>
                    <a:pt x="7978" y="7144"/>
                    <a:pt x="7978" y="6507"/>
                    <a:pt x="7586" y="6115"/>
                  </a:cubicBezTo>
                  <a:cubicBezTo>
                    <a:pt x="7561" y="6091"/>
                    <a:pt x="7549" y="6066"/>
                    <a:pt x="7524" y="6054"/>
                  </a:cubicBezTo>
                  <a:close/>
                  <a:moveTo>
                    <a:pt x="7010" y="1"/>
                  </a:moveTo>
                  <a:cubicBezTo>
                    <a:pt x="6875" y="1"/>
                    <a:pt x="6765" y="86"/>
                    <a:pt x="6728" y="209"/>
                  </a:cubicBezTo>
                  <a:lnTo>
                    <a:pt x="5944" y="2868"/>
                  </a:lnTo>
                  <a:cubicBezTo>
                    <a:pt x="5882" y="3113"/>
                    <a:pt x="5846" y="3358"/>
                    <a:pt x="5846" y="3615"/>
                  </a:cubicBezTo>
                  <a:cubicBezTo>
                    <a:pt x="5846" y="3628"/>
                    <a:pt x="5846" y="3652"/>
                    <a:pt x="5846" y="3677"/>
                  </a:cubicBezTo>
                  <a:cubicBezTo>
                    <a:pt x="5858" y="4204"/>
                    <a:pt x="6029" y="4731"/>
                    <a:pt x="6360" y="5172"/>
                  </a:cubicBezTo>
                  <a:cubicBezTo>
                    <a:pt x="6556" y="5441"/>
                    <a:pt x="6814" y="5674"/>
                    <a:pt x="7095" y="5846"/>
                  </a:cubicBezTo>
                  <a:cubicBezTo>
                    <a:pt x="7023" y="5829"/>
                    <a:pt x="6948" y="5820"/>
                    <a:pt x="6873" y="5820"/>
                  </a:cubicBezTo>
                  <a:cubicBezTo>
                    <a:pt x="6619" y="5820"/>
                    <a:pt x="6363" y="5917"/>
                    <a:pt x="6164" y="6115"/>
                  </a:cubicBezTo>
                  <a:cubicBezTo>
                    <a:pt x="5502" y="6765"/>
                    <a:pt x="5147" y="7647"/>
                    <a:pt x="5147" y="8578"/>
                  </a:cubicBezTo>
                  <a:cubicBezTo>
                    <a:pt x="5147" y="9068"/>
                    <a:pt x="5245" y="9546"/>
                    <a:pt x="5441" y="9987"/>
                  </a:cubicBezTo>
                  <a:cubicBezTo>
                    <a:pt x="4878" y="9632"/>
                    <a:pt x="4363" y="9203"/>
                    <a:pt x="3909" y="8737"/>
                  </a:cubicBezTo>
                  <a:cubicBezTo>
                    <a:pt x="3726" y="8541"/>
                    <a:pt x="3468" y="8431"/>
                    <a:pt x="3199" y="8431"/>
                  </a:cubicBezTo>
                  <a:cubicBezTo>
                    <a:pt x="3185" y="8431"/>
                    <a:pt x="3170" y="8430"/>
                    <a:pt x="3156" y="8430"/>
                  </a:cubicBezTo>
                  <a:cubicBezTo>
                    <a:pt x="2892" y="8430"/>
                    <a:pt x="2662" y="8539"/>
                    <a:pt x="2476" y="8725"/>
                  </a:cubicBezTo>
                  <a:cubicBezTo>
                    <a:pt x="2120" y="9081"/>
                    <a:pt x="2084" y="9632"/>
                    <a:pt x="2378" y="10024"/>
                  </a:cubicBezTo>
                  <a:cubicBezTo>
                    <a:pt x="2182" y="9865"/>
                    <a:pt x="1986" y="9693"/>
                    <a:pt x="1814" y="9522"/>
                  </a:cubicBezTo>
                  <a:cubicBezTo>
                    <a:pt x="1618" y="9326"/>
                    <a:pt x="1361" y="9228"/>
                    <a:pt x="1103" y="9228"/>
                  </a:cubicBezTo>
                  <a:cubicBezTo>
                    <a:pt x="846" y="9228"/>
                    <a:pt x="589" y="9326"/>
                    <a:pt x="393" y="9522"/>
                  </a:cubicBezTo>
                  <a:cubicBezTo>
                    <a:pt x="1" y="9914"/>
                    <a:pt x="1" y="10551"/>
                    <a:pt x="393" y="10943"/>
                  </a:cubicBezTo>
                  <a:cubicBezTo>
                    <a:pt x="429" y="10968"/>
                    <a:pt x="466" y="11004"/>
                    <a:pt x="491" y="11041"/>
                  </a:cubicBezTo>
                  <a:cubicBezTo>
                    <a:pt x="1312" y="11838"/>
                    <a:pt x="2280" y="12450"/>
                    <a:pt x="3346" y="12879"/>
                  </a:cubicBezTo>
                  <a:cubicBezTo>
                    <a:pt x="4412" y="13308"/>
                    <a:pt x="5527" y="13516"/>
                    <a:pt x="6679" y="13516"/>
                  </a:cubicBezTo>
                  <a:lnTo>
                    <a:pt x="13614" y="13516"/>
                  </a:lnTo>
                  <a:cubicBezTo>
                    <a:pt x="13786" y="13516"/>
                    <a:pt x="13908" y="13394"/>
                    <a:pt x="13908" y="13222"/>
                  </a:cubicBezTo>
                  <a:cubicBezTo>
                    <a:pt x="13908" y="13063"/>
                    <a:pt x="13786" y="12928"/>
                    <a:pt x="13614" y="12928"/>
                  </a:cubicBezTo>
                  <a:lnTo>
                    <a:pt x="6679" y="12928"/>
                  </a:lnTo>
                  <a:cubicBezTo>
                    <a:pt x="4498" y="12928"/>
                    <a:pt x="2451" y="12107"/>
                    <a:pt x="907" y="10612"/>
                  </a:cubicBezTo>
                  <a:cubicBezTo>
                    <a:pt x="871" y="10588"/>
                    <a:pt x="846" y="10551"/>
                    <a:pt x="809" y="10526"/>
                  </a:cubicBezTo>
                  <a:cubicBezTo>
                    <a:pt x="650" y="10355"/>
                    <a:pt x="650" y="10098"/>
                    <a:pt x="809" y="9938"/>
                  </a:cubicBezTo>
                  <a:cubicBezTo>
                    <a:pt x="889" y="9859"/>
                    <a:pt x="996" y="9819"/>
                    <a:pt x="1103" y="9819"/>
                  </a:cubicBezTo>
                  <a:cubicBezTo>
                    <a:pt x="1211" y="9819"/>
                    <a:pt x="1318" y="9859"/>
                    <a:pt x="1397" y="9938"/>
                  </a:cubicBezTo>
                  <a:cubicBezTo>
                    <a:pt x="2341" y="10882"/>
                    <a:pt x="3517" y="11568"/>
                    <a:pt x="4804" y="11923"/>
                  </a:cubicBezTo>
                  <a:lnTo>
                    <a:pt x="4804" y="11936"/>
                  </a:lnTo>
                  <a:cubicBezTo>
                    <a:pt x="5123" y="12058"/>
                    <a:pt x="5453" y="12156"/>
                    <a:pt x="5784" y="12230"/>
                  </a:cubicBezTo>
                  <a:lnTo>
                    <a:pt x="5858" y="12230"/>
                  </a:lnTo>
                  <a:cubicBezTo>
                    <a:pt x="5993" y="12230"/>
                    <a:pt x="6115" y="12132"/>
                    <a:pt x="6140" y="11997"/>
                  </a:cubicBezTo>
                  <a:cubicBezTo>
                    <a:pt x="6176" y="11838"/>
                    <a:pt x="6078" y="11678"/>
                    <a:pt x="5919" y="11642"/>
                  </a:cubicBezTo>
                  <a:cubicBezTo>
                    <a:pt x="5613" y="11580"/>
                    <a:pt x="5306" y="11495"/>
                    <a:pt x="5025" y="11384"/>
                  </a:cubicBezTo>
                  <a:cubicBezTo>
                    <a:pt x="4240" y="10919"/>
                    <a:pt x="3530" y="10355"/>
                    <a:pt x="2892" y="9718"/>
                  </a:cubicBezTo>
                  <a:cubicBezTo>
                    <a:pt x="2733" y="9558"/>
                    <a:pt x="2733" y="9301"/>
                    <a:pt x="2892" y="9142"/>
                  </a:cubicBezTo>
                  <a:cubicBezTo>
                    <a:pt x="2966" y="9056"/>
                    <a:pt x="3076" y="9019"/>
                    <a:pt x="3187" y="9019"/>
                  </a:cubicBezTo>
                  <a:cubicBezTo>
                    <a:pt x="3297" y="9019"/>
                    <a:pt x="3407" y="9068"/>
                    <a:pt x="3481" y="9142"/>
                  </a:cubicBezTo>
                  <a:cubicBezTo>
                    <a:pt x="4142" y="9828"/>
                    <a:pt x="4927" y="10416"/>
                    <a:pt x="5809" y="10894"/>
                  </a:cubicBezTo>
                  <a:cubicBezTo>
                    <a:pt x="6091" y="11029"/>
                    <a:pt x="6372" y="11176"/>
                    <a:pt x="6667" y="11298"/>
                  </a:cubicBezTo>
                  <a:cubicBezTo>
                    <a:pt x="6702" y="11313"/>
                    <a:pt x="6739" y="11320"/>
                    <a:pt x="6775" y="11320"/>
                  </a:cubicBezTo>
                  <a:cubicBezTo>
                    <a:pt x="6890" y="11320"/>
                    <a:pt x="7000" y="11251"/>
                    <a:pt x="7046" y="11139"/>
                  </a:cubicBezTo>
                  <a:cubicBezTo>
                    <a:pt x="7120" y="10992"/>
                    <a:pt x="7059" y="10821"/>
                    <a:pt x="6912" y="10759"/>
                  </a:cubicBezTo>
                  <a:lnTo>
                    <a:pt x="6544" y="10588"/>
                  </a:lnTo>
                  <a:cubicBezTo>
                    <a:pt x="6029" y="10036"/>
                    <a:pt x="5735" y="9326"/>
                    <a:pt x="5735" y="8578"/>
                  </a:cubicBezTo>
                  <a:cubicBezTo>
                    <a:pt x="5735" y="7806"/>
                    <a:pt x="6042" y="7071"/>
                    <a:pt x="6581" y="6532"/>
                  </a:cubicBezTo>
                  <a:cubicBezTo>
                    <a:pt x="6660" y="6452"/>
                    <a:pt x="6768" y="6412"/>
                    <a:pt x="6875" y="6412"/>
                  </a:cubicBezTo>
                  <a:cubicBezTo>
                    <a:pt x="6982" y="6412"/>
                    <a:pt x="7089" y="6452"/>
                    <a:pt x="7169" y="6532"/>
                  </a:cubicBezTo>
                  <a:cubicBezTo>
                    <a:pt x="7328" y="6691"/>
                    <a:pt x="7328" y="6948"/>
                    <a:pt x="7169" y="7108"/>
                  </a:cubicBezTo>
                  <a:cubicBezTo>
                    <a:pt x="6777" y="7500"/>
                    <a:pt x="6556" y="8027"/>
                    <a:pt x="6556" y="8578"/>
                  </a:cubicBezTo>
                  <a:cubicBezTo>
                    <a:pt x="6556" y="9130"/>
                    <a:pt x="6777" y="9644"/>
                    <a:pt x="7169" y="10036"/>
                  </a:cubicBezTo>
                  <a:cubicBezTo>
                    <a:pt x="7561" y="10428"/>
                    <a:pt x="8076" y="10637"/>
                    <a:pt x="8627" y="10637"/>
                  </a:cubicBezTo>
                  <a:cubicBezTo>
                    <a:pt x="9179" y="10637"/>
                    <a:pt x="9693" y="10428"/>
                    <a:pt x="10085" y="10036"/>
                  </a:cubicBezTo>
                  <a:cubicBezTo>
                    <a:pt x="10477" y="9644"/>
                    <a:pt x="10698" y="9130"/>
                    <a:pt x="10698" y="8578"/>
                  </a:cubicBezTo>
                  <a:cubicBezTo>
                    <a:pt x="10698" y="8027"/>
                    <a:pt x="10477" y="7500"/>
                    <a:pt x="10085" y="7108"/>
                  </a:cubicBezTo>
                  <a:cubicBezTo>
                    <a:pt x="9926" y="6948"/>
                    <a:pt x="9926" y="6691"/>
                    <a:pt x="10085" y="6532"/>
                  </a:cubicBezTo>
                  <a:cubicBezTo>
                    <a:pt x="10165" y="6452"/>
                    <a:pt x="10272" y="6412"/>
                    <a:pt x="10379" y="6412"/>
                  </a:cubicBezTo>
                  <a:cubicBezTo>
                    <a:pt x="10487" y="6412"/>
                    <a:pt x="10594" y="6452"/>
                    <a:pt x="10673" y="6532"/>
                  </a:cubicBezTo>
                  <a:cubicBezTo>
                    <a:pt x="11225" y="7071"/>
                    <a:pt x="11519" y="7806"/>
                    <a:pt x="11519" y="8578"/>
                  </a:cubicBezTo>
                  <a:cubicBezTo>
                    <a:pt x="11519" y="9399"/>
                    <a:pt x="12046" y="10122"/>
                    <a:pt x="12842" y="10379"/>
                  </a:cubicBezTo>
                  <a:lnTo>
                    <a:pt x="14827" y="11017"/>
                  </a:lnTo>
                  <a:cubicBezTo>
                    <a:pt x="14858" y="11026"/>
                    <a:pt x="14888" y="11030"/>
                    <a:pt x="14918" y="11030"/>
                  </a:cubicBezTo>
                  <a:cubicBezTo>
                    <a:pt x="15043" y="11030"/>
                    <a:pt x="15155" y="10950"/>
                    <a:pt x="15195" y="10821"/>
                  </a:cubicBezTo>
                  <a:cubicBezTo>
                    <a:pt x="15244" y="10674"/>
                    <a:pt x="15158" y="10502"/>
                    <a:pt x="15011" y="10453"/>
                  </a:cubicBezTo>
                  <a:lnTo>
                    <a:pt x="13014" y="9816"/>
                  </a:lnTo>
                  <a:cubicBezTo>
                    <a:pt x="12475" y="9644"/>
                    <a:pt x="12107" y="9142"/>
                    <a:pt x="12107" y="8578"/>
                  </a:cubicBezTo>
                  <a:cubicBezTo>
                    <a:pt x="12107" y="7647"/>
                    <a:pt x="11752" y="6765"/>
                    <a:pt x="11090" y="6115"/>
                  </a:cubicBezTo>
                  <a:cubicBezTo>
                    <a:pt x="10893" y="5918"/>
                    <a:pt x="10631" y="5816"/>
                    <a:pt x="10377" y="5816"/>
                  </a:cubicBezTo>
                  <a:cubicBezTo>
                    <a:pt x="10316" y="5816"/>
                    <a:pt x="10255" y="5821"/>
                    <a:pt x="10196" y="5833"/>
                  </a:cubicBezTo>
                  <a:cubicBezTo>
                    <a:pt x="10465" y="5662"/>
                    <a:pt x="10723" y="5441"/>
                    <a:pt x="10919" y="5172"/>
                  </a:cubicBezTo>
                  <a:cubicBezTo>
                    <a:pt x="11396" y="4510"/>
                    <a:pt x="11556" y="3652"/>
                    <a:pt x="11323" y="2868"/>
                  </a:cubicBezTo>
                  <a:lnTo>
                    <a:pt x="10551" y="209"/>
                  </a:lnTo>
                  <a:cubicBezTo>
                    <a:pt x="10514" y="86"/>
                    <a:pt x="10392" y="1"/>
                    <a:pt x="10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9;p77">
              <a:extLst>
                <a:ext uri="{FF2B5EF4-FFF2-40B4-BE49-F238E27FC236}">
                  <a16:creationId xmlns:a16="http://schemas.microsoft.com/office/drawing/2014/main" id="{22896946-4E2B-C29C-60D1-06F98E6B0C15}"/>
                </a:ext>
              </a:extLst>
            </p:cNvPr>
            <p:cNvSpPr/>
            <p:nvPr/>
          </p:nvSpPr>
          <p:spPr>
            <a:xfrm>
              <a:off x="4624250" y="8615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8" y="380"/>
                    <a:pt x="588" y="294"/>
                  </a:cubicBezTo>
                  <a:cubicBezTo>
                    <a:pt x="588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20;p77">
              <a:extLst>
                <a:ext uri="{FF2B5EF4-FFF2-40B4-BE49-F238E27FC236}">
                  <a16:creationId xmlns:a16="http://schemas.microsoft.com/office/drawing/2014/main" id="{DB45F503-20F3-8AAB-FC53-9B4026E1B1AA}"/>
                </a:ext>
              </a:extLst>
            </p:cNvPr>
            <p:cNvSpPr/>
            <p:nvPr/>
          </p:nvSpPr>
          <p:spPr>
            <a:xfrm>
              <a:off x="4590250" y="498500"/>
              <a:ext cx="48725" cy="49050"/>
            </a:xfrm>
            <a:custGeom>
              <a:avLst/>
              <a:gdLst/>
              <a:ahLst/>
              <a:cxnLst/>
              <a:rect l="l" t="t" r="r" b="b"/>
              <a:pathLst>
                <a:path w="1949" h="1962" extrusionOk="0">
                  <a:moveTo>
                    <a:pt x="968" y="1"/>
                  </a:moveTo>
                  <a:cubicBezTo>
                    <a:pt x="809" y="1"/>
                    <a:pt x="674" y="135"/>
                    <a:pt x="674" y="295"/>
                  </a:cubicBezTo>
                  <a:lnTo>
                    <a:pt x="674" y="687"/>
                  </a:lnTo>
                  <a:lnTo>
                    <a:pt x="294" y="687"/>
                  </a:lnTo>
                  <a:cubicBezTo>
                    <a:pt x="123" y="687"/>
                    <a:pt x="0" y="809"/>
                    <a:pt x="0" y="981"/>
                  </a:cubicBezTo>
                  <a:cubicBezTo>
                    <a:pt x="0" y="1140"/>
                    <a:pt x="123" y="1275"/>
                    <a:pt x="294" y="1275"/>
                  </a:cubicBezTo>
                  <a:lnTo>
                    <a:pt x="674" y="1275"/>
                  </a:lnTo>
                  <a:lnTo>
                    <a:pt x="674" y="1655"/>
                  </a:lnTo>
                  <a:cubicBezTo>
                    <a:pt x="674" y="1826"/>
                    <a:pt x="809" y="1961"/>
                    <a:pt x="968" y="1961"/>
                  </a:cubicBezTo>
                  <a:cubicBezTo>
                    <a:pt x="1140" y="1961"/>
                    <a:pt x="1274" y="1826"/>
                    <a:pt x="1274" y="1655"/>
                  </a:cubicBezTo>
                  <a:lnTo>
                    <a:pt x="1274" y="1275"/>
                  </a:lnTo>
                  <a:lnTo>
                    <a:pt x="1654" y="1275"/>
                  </a:lnTo>
                  <a:cubicBezTo>
                    <a:pt x="1826" y="1275"/>
                    <a:pt x="1948" y="1140"/>
                    <a:pt x="1948" y="981"/>
                  </a:cubicBezTo>
                  <a:cubicBezTo>
                    <a:pt x="1948" y="809"/>
                    <a:pt x="1826" y="687"/>
                    <a:pt x="1654" y="687"/>
                  </a:cubicBezTo>
                  <a:lnTo>
                    <a:pt x="1274" y="687"/>
                  </a:lnTo>
                  <a:lnTo>
                    <a:pt x="1274" y="295"/>
                  </a:lnTo>
                  <a:cubicBezTo>
                    <a:pt x="1274" y="135"/>
                    <a:pt x="1140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1;p77">
              <a:extLst>
                <a:ext uri="{FF2B5EF4-FFF2-40B4-BE49-F238E27FC236}">
                  <a16:creationId xmlns:a16="http://schemas.microsoft.com/office/drawing/2014/main" id="{48E68585-D103-FE18-515C-348DA50FDC44}"/>
                </a:ext>
              </a:extLst>
            </p:cNvPr>
            <p:cNvSpPr/>
            <p:nvPr/>
          </p:nvSpPr>
          <p:spPr>
            <a:xfrm>
              <a:off x="4309325" y="626550"/>
              <a:ext cx="49025" cy="48725"/>
            </a:xfrm>
            <a:custGeom>
              <a:avLst/>
              <a:gdLst/>
              <a:ahLst/>
              <a:cxnLst/>
              <a:rect l="l" t="t" r="r" b="b"/>
              <a:pathLst>
                <a:path w="1961" h="1949" extrusionOk="0">
                  <a:moveTo>
                    <a:pt x="981" y="1"/>
                  </a:moveTo>
                  <a:cubicBezTo>
                    <a:pt x="809" y="1"/>
                    <a:pt x="687" y="135"/>
                    <a:pt x="687" y="295"/>
                  </a:cubicBezTo>
                  <a:lnTo>
                    <a:pt x="687" y="687"/>
                  </a:lnTo>
                  <a:lnTo>
                    <a:pt x="295" y="687"/>
                  </a:lnTo>
                  <a:cubicBezTo>
                    <a:pt x="135" y="687"/>
                    <a:pt x="0" y="809"/>
                    <a:pt x="0" y="981"/>
                  </a:cubicBezTo>
                  <a:cubicBezTo>
                    <a:pt x="0" y="1140"/>
                    <a:pt x="135" y="1275"/>
                    <a:pt x="295" y="1275"/>
                  </a:cubicBezTo>
                  <a:lnTo>
                    <a:pt x="687" y="1275"/>
                  </a:lnTo>
                  <a:lnTo>
                    <a:pt x="687" y="1655"/>
                  </a:lnTo>
                  <a:cubicBezTo>
                    <a:pt x="687" y="1826"/>
                    <a:pt x="809" y="1949"/>
                    <a:pt x="981" y="1949"/>
                  </a:cubicBezTo>
                  <a:cubicBezTo>
                    <a:pt x="1140" y="1949"/>
                    <a:pt x="1275" y="1826"/>
                    <a:pt x="1275" y="1655"/>
                  </a:cubicBezTo>
                  <a:lnTo>
                    <a:pt x="1275" y="1275"/>
                  </a:lnTo>
                  <a:lnTo>
                    <a:pt x="1655" y="1275"/>
                  </a:lnTo>
                  <a:cubicBezTo>
                    <a:pt x="1826" y="1275"/>
                    <a:pt x="1961" y="1140"/>
                    <a:pt x="1961" y="981"/>
                  </a:cubicBezTo>
                  <a:cubicBezTo>
                    <a:pt x="1961" y="809"/>
                    <a:pt x="1826" y="687"/>
                    <a:pt x="1655" y="687"/>
                  </a:cubicBezTo>
                  <a:lnTo>
                    <a:pt x="1275" y="687"/>
                  </a:lnTo>
                  <a:lnTo>
                    <a:pt x="1275" y="295"/>
                  </a:lnTo>
                  <a:cubicBezTo>
                    <a:pt x="1275" y="135"/>
                    <a:pt x="1140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19;p77">
            <a:extLst>
              <a:ext uri="{FF2B5EF4-FFF2-40B4-BE49-F238E27FC236}">
                <a16:creationId xmlns:a16="http://schemas.microsoft.com/office/drawing/2014/main" id="{16D28E73-B814-BA2E-93A2-EF8A50A3A731}"/>
              </a:ext>
            </a:extLst>
          </p:cNvPr>
          <p:cNvGrpSpPr/>
          <p:nvPr/>
        </p:nvGrpSpPr>
        <p:grpSpPr>
          <a:xfrm>
            <a:off x="6223088" y="1396528"/>
            <a:ext cx="907928" cy="828512"/>
            <a:chOff x="1856450" y="1999575"/>
            <a:chExt cx="377750" cy="377750"/>
          </a:xfrm>
        </p:grpSpPr>
        <p:sp>
          <p:nvSpPr>
            <p:cNvPr id="14" name="Google Shape;1020;p77">
              <a:extLst>
                <a:ext uri="{FF2B5EF4-FFF2-40B4-BE49-F238E27FC236}">
                  <a16:creationId xmlns:a16="http://schemas.microsoft.com/office/drawing/2014/main" id="{7D72FFFD-085A-E71B-21CF-838CED90F0BF}"/>
                </a:ext>
              </a:extLst>
            </p:cNvPr>
            <p:cNvSpPr/>
            <p:nvPr/>
          </p:nvSpPr>
          <p:spPr>
            <a:xfrm>
              <a:off x="1856450" y="1999575"/>
              <a:ext cx="196400" cy="377750"/>
            </a:xfrm>
            <a:custGeom>
              <a:avLst/>
              <a:gdLst/>
              <a:ahLst/>
              <a:cxnLst/>
              <a:rect l="l" t="t" r="r" b="b"/>
              <a:pathLst>
                <a:path w="7856" h="15110" extrusionOk="0">
                  <a:moveTo>
                    <a:pt x="6961" y="589"/>
                  </a:moveTo>
                  <a:cubicBezTo>
                    <a:pt x="7132" y="589"/>
                    <a:pt x="7267" y="724"/>
                    <a:pt x="7267" y="883"/>
                  </a:cubicBezTo>
                  <a:lnTo>
                    <a:pt x="7267" y="3481"/>
                  </a:lnTo>
                  <a:lnTo>
                    <a:pt x="589" y="3481"/>
                  </a:lnTo>
                  <a:lnTo>
                    <a:pt x="589" y="883"/>
                  </a:lnTo>
                  <a:cubicBezTo>
                    <a:pt x="589" y="724"/>
                    <a:pt x="724" y="589"/>
                    <a:pt x="883" y="589"/>
                  </a:cubicBezTo>
                  <a:close/>
                  <a:moveTo>
                    <a:pt x="7267" y="4069"/>
                  </a:moveTo>
                  <a:lnTo>
                    <a:pt x="7267" y="11041"/>
                  </a:lnTo>
                  <a:lnTo>
                    <a:pt x="589" y="11041"/>
                  </a:lnTo>
                  <a:lnTo>
                    <a:pt x="589" y="4069"/>
                  </a:lnTo>
                  <a:close/>
                  <a:moveTo>
                    <a:pt x="7267" y="11629"/>
                  </a:moveTo>
                  <a:lnTo>
                    <a:pt x="7267" y="14227"/>
                  </a:lnTo>
                  <a:cubicBezTo>
                    <a:pt x="7267" y="14386"/>
                    <a:pt x="7132" y="14521"/>
                    <a:pt x="6961" y="14521"/>
                  </a:cubicBezTo>
                  <a:lnTo>
                    <a:pt x="6667" y="14521"/>
                  </a:lnTo>
                  <a:lnTo>
                    <a:pt x="6667" y="13406"/>
                  </a:lnTo>
                  <a:cubicBezTo>
                    <a:pt x="6667" y="13235"/>
                    <a:pt x="6544" y="13112"/>
                    <a:pt x="6372" y="13112"/>
                  </a:cubicBezTo>
                  <a:cubicBezTo>
                    <a:pt x="6213" y="13112"/>
                    <a:pt x="6078" y="13235"/>
                    <a:pt x="6078" y="13406"/>
                  </a:cubicBezTo>
                  <a:lnTo>
                    <a:pt x="6078" y="14521"/>
                  </a:lnTo>
                  <a:lnTo>
                    <a:pt x="883" y="14521"/>
                  </a:lnTo>
                  <a:cubicBezTo>
                    <a:pt x="724" y="14521"/>
                    <a:pt x="589" y="14386"/>
                    <a:pt x="589" y="14227"/>
                  </a:cubicBezTo>
                  <a:lnTo>
                    <a:pt x="589" y="11629"/>
                  </a:lnTo>
                  <a:close/>
                  <a:moveTo>
                    <a:pt x="883" y="1"/>
                  </a:moveTo>
                  <a:cubicBezTo>
                    <a:pt x="393" y="1"/>
                    <a:pt x="1" y="393"/>
                    <a:pt x="1" y="883"/>
                  </a:cubicBezTo>
                  <a:lnTo>
                    <a:pt x="1" y="14227"/>
                  </a:lnTo>
                  <a:cubicBezTo>
                    <a:pt x="1" y="14717"/>
                    <a:pt x="393" y="15109"/>
                    <a:pt x="883" y="15109"/>
                  </a:cubicBezTo>
                  <a:lnTo>
                    <a:pt x="6961" y="15109"/>
                  </a:lnTo>
                  <a:cubicBezTo>
                    <a:pt x="7451" y="15109"/>
                    <a:pt x="7855" y="14717"/>
                    <a:pt x="7855" y="14227"/>
                  </a:cubicBezTo>
                  <a:lnTo>
                    <a:pt x="7855" y="883"/>
                  </a:lnTo>
                  <a:cubicBezTo>
                    <a:pt x="7855" y="393"/>
                    <a:pt x="7451" y="1"/>
                    <a:pt x="6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1;p77">
              <a:extLst>
                <a:ext uri="{FF2B5EF4-FFF2-40B4-BE49-F238E27FC236}">
                  <a16:creationId xmlns:a16="http://schemas.microsoft.com/office/drawing/2014/main" id="{E7E680CB-439A-6943-00AB-6177801DFEDF}"/>
                </a:ext>
              </a:extLst>
            </p:cNvPr>
            <p:cNvSpPr/>
            <p:nvPr/>
          </p:nvSpPr>
          <p:spPr>
            <a:xfrm>
              <a:off x="1894125" y="2123500"/>
              <a:ext cx="121025" cy="133725"/>
            </a:xfrm>
            <a:custGeom>
              <a:avLst/>
              <a:gdLst/>
              <a:ahLst/>
              <a:cxnLst/>
              <a:rect l="l" t="t" r="r" b="b"/>
              <a:pathLst>
                <a:path w="4841" h="5349" extrusionOk="0">
                  <a:moveTo>
                    <a:pt x="1006" y="1477"/>
                  </a:moveTo>
                  <a:cubicBezTo>
                    <a:pt x="1226" y="1477"/>
                    <a:pt x="1410" y="1673"/>
                    <a:pt x="1410" y="1893"/>
                  </a:cubicBezTo>
                  <a:cubicBezTo>
                    <a:pt x="1410" y="2126"/>
                    <a:pt x="1226" y="2310"/>
                    <a:pt x="1006" y="2310"/>
                  </a:cubicBezTo>
                  <a:cubicBezTo>
                    <a:pt x="773" y="2310"/>
                    <a:pt x="589" y="2126"/>
                    <a:pt x="589" y="1893"/>
                  </a:cubicBezTo>
                  <a:cubicBezTo>
                    <a:pt x="589" y="1673"/>
                    <a:pt x="773" y="1477"/>
                    <a:pt x="1006" y="1477"/>
                  </a:cubicBezTo>
                  <a:close/>
                  <a:moveTo>
                    <a:pt x="2415" y="1477"/>
                  </a:moveTo>
                  <a:cubicBezTo>
                    <a:pt x="2648" y="1477"/>
                    <a:pt x="2831" y="1673"/>
                    <a:pt x="2831" y="1893"/>
                  </a:cubicBezTo>
                  <a:cubicBezTo>
                    <a:pt x="2831" y="2126"/>
                    <a:pt x="2648" y="2310"/>
                    <a:pt x="2415" y="2310"/>
                  </a:cubicBezTo>
                  <a:cubicBezTo>
                    <a:pt x="2194" y="2310"/>
                    <a:pt x="2010" y="2126"/>
                    <a:pt x="2010" y="1893"/>
                  </a:cubicBezTo>
                  <a:cubicBezTo>
                    <a:pt x="2010" y="1673"/>
                    <a:pt x="2194" y="1477"/>
                    <a:pt x="2415" y="1477"/>
                  </a:cubicBezTo>
                  <a:close/>
                  <a:moveTo>
                    <a:pt x="3836" y="1477"/>
                  </a:moveTo>
                  <a:cubicBezTo>
                    <a:pt x="4069" y="1477"/>
                    <a:pt x="4253" y="1673"/>
                    <a:pt x="4253" y="1893"/>
                  </a:cubicBezTo>
                  <a:cubicBezTo>
                    <a:pt x="4253" y="2126"/>
                    <a:pt x="4069" y="2310"/>
                    <a:pt x="3836" y="2310"/>
                  </a:cubicBezTo>
                  <a:cubicBezTo>
                    <a:pt x="3603" y="2310"/>
                    <a:pt x="3420" y="2126"/>
                    <a:pt x="3420" y="1893"/>
                  </a:cubicBezTo>
                  <a:cubicBezTo>
                    <a:pt x="3420" y="1673"/>
                    <a:pt x="3603" y="1477"/>
                    <a:pt x="3836" y="1477"/>
                  </a:cubicBezTo>
                  <a:close/>
                  <a:moveTo>
                    <a:pt x="1716" y="2714"/>
                  </a:moveTo>
                  <a:cubicBezTo>
                    <a:pt x="1937" y="2714"/>
                    <a:pt x="2121" y="2898"/>
                    <a:pt x="2121" y="3119"/>
                  </a:cubicBezTo>
                  <a:cubicBezTo>
                    <a:pt x="2121" y="3352"/>
                    <a:pt x="1937" y="3535"/>
                    <a:pt x="1716" y="3535"/>
                  </a:cubicBezTo>
                  <a:cubicBezTo>
                    <a:pt x="1483" y="3535"/>
                    <a:pt x="1300" y="3352"/>
                    <a:pt x="1300" y="3119"/>
                  </a:cubicBezTo>
                  <a:cubicBezTo>
                    <a:pt x="1300" y="2898"/>
                    <a:pt x="1483" y="2714"/>
                    <a:pt x="1716" y="2714"/>
                  </a:cubicBezTo>
                  <a:close/>
                  <a:moveTo>
                    <a:pt x="3125" y="2714"/>
                  </a:moveTo>
                  <a:cubicBezTo>
                    <a:pt x="3358" y="2714"/>
                    <a:pt x="3542" y="2898"/>
                    <a:pt x="3542" y="3119"/>
                  </a:cubicBezTo>
                  <a:cubicBezTo>
                    <a:pt x="3542" y="3352"/>
                    <a:pt x="3358" y="3535"/>
                    <a:pt x="3125" y="3535"/>
                  </a:cubicBezTo>
                  <a:cubicBezTo>
                    <a:pt x="2905" y="3535"/>
                    <a:pt x="2709" y="3352"/>
                    <a:pt x="2709" y="3119"/>
                  </a:cubicBezTo>
                  <a:cubicBezTo>
                    <a:pt x="2709" y="2898"/>
                    <a:pt x="2905" y="2714"/>
                    <a:pt x="3125" y="2714"/>
                  </a:cubicBezTo>
                  <a:close/>
                  <a:moveTo>
                    <a:pt x="2415" y="3940"/>
                  </a:moveTo>
                  <a:cubicBezTo>
                    <a:pt x="2648" y="3940"/>
                    <a:pt x="2831" y="4124"/>
                    <a:pt x="2831" y="4356"/>
                  </a:cubicBezTo>
                  <a:cubicBezTo>
                    <a:pt x="2831" y="4577"/>
                    <a:pt x="2648" y="4761"/>
                    <a:pt x="2415" y="4761"/>
                  </a:cubicBezTo>
                  <a:cubicBezTo>
                    <a:pt x="2194" y="4761"/>
                    <a:pt x="2010" y="4577"/>
                    <a:pt x="2010" y="4356"/>
                  </a:cubicBezTo>
                  <a:cubicBezTo>
                    <a:pt x="2010" y="4124"/>
                    <a:pt x="2194" y="3940"/>
                    <a:pt x="2415" y="3940"/>
                  </a:cubicBezTo>
                  <a:close/>
                  <a:moveTo>
                    <a:pt x="2775" y="0"/>
                  </a:moveTo>
                  <a:cubicBezTo>
                    <a:pt x="2700" y="0"/>
                    <a:pt x="2623" y="31"/>
                    <a:pt x="2562" y="92"/>
                  </a:cubicBezTo>
                  <a:lnTo>
                    <a:pt x="2513" y="141"/>
                  </a:lnTo>
                  <a:cubicBezTo>
                    <a:pt x="2292" y="362"/>
                    <a:pt x="2170" y="631"/>
                    <a:pt x="2133" y="938"/>
                  </a:cubicBezTo>
                  <a:cubicBezTo>
                    <a:pt x="1974" y="987"/>
                    <a:pt x="1827" y="1072"/>
                    <a:pt x="1716" y="1183"/>
                  </a:cubicBezTo>
                  <a:cubicBezTo>
                    <a:pt x="1533" y="999"/>
                    <a:pt x="1275" y="889"/>
                    <a:pt x="1006" y="889"/>
                  </a:cubicBezTo>
                  <a:cubicBezTo>
                    <a:pt x="454" y="889"/>
                    <a:pt x="1" y="1342"/>
                    <a:pt x="1" y="1893"/>
                  </a:cubicBezTo>
                  <a:cubicBezTo>
                    <a:pt x="1" y="2359"/>
                    <a:pt x="319" y="2751"/>
                    <a:pt x="736" y="2861"/>
                  </a:cubicBezTo>
                  <a:cubicBezTo>
                    <a:pt x="724" y="2947"/>
                    <a:pt x="712" y="3033"/>
                    <a:pt x="712" y="3119"/>
                  </a:cubicBezTo>
                  <a:cubicBezTo>
                    <a:pt x="712" y="3584"/>
                    <a:pt x="1018" y="3977"/>
                    <a:pt x="1447" y="4087"/>
                  </a:cubicBezTo>
                  <a:cubicBezTo>
                    <a:pt x="1422" y="4173"/>
                    <a:pt x="1410" y="4258"/>
                    <a:pt x="1410" y="4356"/>
                  </a:cubicBezTo>
                  <a:cubicBezTo>
                    <a:pt x="1410" y="4908"/>
                    <a:pt x="1863" y="5349"/>
                    <a:pt x="2415" y="5349"/>
                  </a:cubicBezTo>
                  <a:cubicBezTo>
                    <a:pt x="2978" y="5349"/>
                    <a:pt x="3420" y="4908"/>
                    <a:pt x="3420" y="4356"/>
                  </a:cubicBezTo>
                  <a:cubicBezTo>
                    <a:pt x="3420" y="4258"/>
                    <a:pt x="3407" y="4173"/>
                    <a:pt x="3395" y="4087"/>
                  </a:cubicBezTo>
                  <a:cubicBezTo>
                    <a:pt x="3812" y="3977"/>
                    <a:pt x="4130" y="3584"/>
                    <a:pt x="4130" y="3119"/>
                  </a:cubicBezTo>
                  <a:cubicBezTo>
                    <a:pt x="4130" y="3033"/>
                    <a:pt x="4118" y="2947"/>
                    <a:pt x="4094" y="2861"/>
                  </a:cubicBezTo>
                  <a:cubicBezTo>
                    <a:pt x="4522" y="2751"/>
                    <a:pt x="4841" y="2359"/>
                    <a:pt x="4841" y="1893"/>
                  </a:cubicBezTo>
                  <a:cubicBezTo>
                    <a:pt x="4841" y="1342"/>
                    <a:pt x="4388" y="889"/>
                    <a:pt x="3836" y="889"/>
                  </a:cubicBezTo>
                  <a:cubicBezTo>
                    <a:pt x="3554" y="889"/>
                    <a:pt x="3309" y="999"/>
                    <a:pt x="3125" y="1183"/>
                  </a:cubicBezTo>
                  <a:cubicBezTo>
                    <a:pt x="3015" y="1072"/>
                    <a:pt x="2880" y="987"/>
                    <a:pt x="2733" y="938"/>
                  </a:cubicBezTo>
                  <a:cubicBezTo>
                    <a:pt x="2758" y="803"/>
                    <a:pt x="2819" y="668"/>
                    <a:pt x="2929" y="558"/>
                  </a:cubicBezTo>
                  <a:lnTo>
                    <a:pt x="2978" y="509"/>
                  </a:lnTo>
                  <a:cubicBezTo>
                    <a:pt x="3101" y="398"/>
                    <a:pt x="3101" y="202"/>
                    <a:pt x="2978" y="92"/>
                  </a:cubicBezTo>
                  <a:cubicBezTo>
                    <a:pt x="2923" y="31"/>
                    <a:pt x="2850" y="0"/>
                    <a:pt x="2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22;p77">
              <a:extLst>
                <a:ext uri="{FF2B5EF4-FFF2-40B4-BE49-F238E27FC236}">
                  <a16:creationId xmlns:a16="http://schemas.microsoft.com/office/drawing/2014/main" id="{AC51B9B1-1FC4-0E17-C391-1BD796E1B54D}"/>
                </a:ext>
              </a:extLst>
            </p:cNvPr>
            <p:cNvSpPr/>
            <p:nvPr/>
          </p:nvSpPr>
          <p:spPr>
            <a:xfrm>
              <a:off x="2008400" y="2299800"/>
              <a:ext cx="14725" cy="15025"/>
            </a:xfrm>
            <a:custGeom>
              <a:avLst/>
              <a:gdLst/>
              <a:ahLst/>
              <a:cxnLst/>
              <a:rect l="l" t="t" r="r" b="b"/>
              <a:pathLst>
                <a:path w="589" h="601" extrusionOk="0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80"/>
                    <a:pt x="37" y="454"/>
                    <a:pt x="86" y="515"/>
                  </a:cubicBezTo>
                  <a:cubicBezTo>
                    <a:pt x="147" y="564"/>
                    <a:pt x="221" y="601"/>
                    <a:pt x="294" y="601"/>
                  </a:cubicBezTo>
                  <a:cubicBezTo>
                    <a:pt x="380" y="601"/>
                    <a:pt x="454" y="564"/>
                    <a:pt x="503" y="515"/>
                  </a:cubicBezTo>
                  <a:cubicBezTo>
                    <a:pt x="564" y="454"/>
                    <a:pt x="589" y="380"/>
                    <a:pt x="589" y="294"/>
                  </a:cubicBezTo>
                  <a:cubicBezTo>
                    <a:pt x="589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3;p77">
              <a:extLst>
                <a:ext uri="{FF2B5EF4-FFF2-40B4-BE49-F238E27FC236}">
                  <a16:creationId xmlns:a16="http://schemas.microsoft.com/office/drawing/2014/main" id="{483DBADC-E665-2E3D-1726-6882D9EC73E8}"/>
                </a:ext>
              </a:extLst>
            </p:cNvPr>
            <p:cNvSpPr/>
            <p:nvPr/>
          </p:nvSpPr>
          <p:spPr>
            <a:xfrm>
              <a:off x="2107350" y="1999575"/>
              <a:ext cx="126850" cy="377750"/>
            </a:xfrm>
            <a:custGeom>
              <a:avLst/>
              <a:gdLst/>
              <a:ahLst/>
              <a:cxnLst/>
              <a:rect l="l" t="t" r="r" b="b"/>
              <a:pathLst>
                <a:path w="5074" h="15110" extrusionOk="0">
                  <a:moveTo>
                    <a:pt x="2990" y="589"/>
                  </a:moveTo>
                  <a:lnTo>
                    <a:pt x="2990" y="2500"/>
                  </a:lnTo>
                  <a:lnTo>
                    <a:pt x="2096" y="2500"/>
                  </a:lnTo>
                  <a:lnTo>
                    <a:pt x="2096" y="589"/>
                  </a:lnTo>
                  <a:close/>
                  <a:moveTo>
                    <a:pt x="2990" y="3089"/>
                  </a:moveTo>
                  <a:lnTo>
                    <a:pt x="2990" y="3848"/>
                  </a:lnTo>
                  <a:cubicBezTo>
                    <a:pt x="2990" y="3959"/>
                    <a:pt x="3051" y="4069"/>
                    <a:pt x="3162" y="4118"/>
                  </a:cubicBezTo>
                  <a:cubicBezTo>
                    <a:pt x="3971" y="4461"/>
                    <a:pt x="4485" y="5257"/>
                    <a:pt x="4485" y="6140"/>
                  </a:cubicBezTo>
                  <a:lnTo>
                    <a:pt x="4485" y="7267"/>
                  </a:lnTo>
                  <a:lnTo>
                    <a:pt x="589" y="7267"/>
                  </a:lnTo>
                  <a:lnTo>
                    <a:pt x="589" y="6140"/>
                  </a:lnTo>
                  <a:cubicBezTo>
                    <a:pt x="589" y="5257"/>
                    <a:pt x="1115" y="4461"/>
                    <a:pt x="1912" y="4118"/>
                  </a:cubicBezTo>
                  <a:cubicBezTo>
                    <a:pt x="2022" y="4069"/>
                    <a:pt x="2096" y="3959"/>
                    <a:pt x="2096" y="3848"/>
                  </a:cubicBezTo>
                  <a:lnTo>
                    <a:pt x="2096" y="3089"/>
                  </a:lnTo>
                  <a:close/>
                  <a:moveTo>
                    <a:pt x="4485" y="7855"/>
                  </a:moveTo>
                  <a:lnTo>
                    <a:pt x="4485" y="14521"/>
                  </a:lnTo>
                  <a:lnTo>
                    <a:pt x="589" y="14521"/>
                  </a:lnTo>
                  <a:lnTo>
                    <a:pt x="589" y="12744"/>
                  </a:lnTo>
                  <a:lnTo>
                    <a:pt x="2672" y="12744"/>
                  </a:lnTo>
                  <a:cubicBezTo>
                    <a:pt x="2831" y="12744"/>
                    <a:pt x="2966" y="12610"/>
                    <a:pt x="2966" y="12450"/>
                  </a:cubicBezTo>
                  <a:cubicBezTo>
                    <a:pt x="2966" y="12291"/>
                    <a:pt x="2831" y="12156"/>
                    <a:pt x="2672" y="12156"/>
                  </a:cubicBezTo>
                  <a:lnTo>
                    <a:pt x="589" y="12156"/>
                  </a:lnTo>
                  <a:lnTo>
                    <a:pt x="589" y="7855"/>
                  </a:lnTo>
                  <a:close/>
                  <a:moveTo>
                    <a:pt x="1802" y="1"/>
                  </a:moveTo>
                  <a:cubicBezTo>
                    <a:pt x="1630" y="1"/>
                    <a:pt x="1508" y="135"/>
                    <a:pt x="1508" y="295"/>
                  </a:cubicBezTo>
                  <a:lnTo>
                    <a:pt x="1508" y="3664"/>
                  </a:lnTo>
                  <a:cubicBezTo>
                    <a:pt x="589" y="4142"/>
                    <a:pt x="0" y="5086"/>
                    <a:pt x="0" y="6140"/>
                  </a:cubicBezTo>
                  <a:lnTo>
                    <a:pt x="0" y="14815"/>
                  </a:lnTo>
                  <a:cubicBezTo>
                    <a:pt x="0" y="14987"/>
                    <a:pt x="135" y="15109"/>
                    <a:pt x="294" y="15109"/>
                  </a:cubicBezTo>
                  <a:lnTo>
                    <a:pt x="4779" y="15109"/>
                  </a:lnTo>
                  <a:cubicBezTo>
                    <a:pt x="4951" y="15109"/>
                    <a:pt x="5073" y="14987"/>
                    <a:pt x="5073" y="14815"/>
                  </a:cubicBezTo>
                  <a:lnTo>
                    <a:pt x="5073" y="6140"/>
                  </a:lnTo>
                  <a:cubicBezTo>
                    <a:pt x="5073" y="5086"/>
                    <a:pt x="4497" y="4142"/>
                    <a:pt x="3578" y="3664"/>
                  </a:cubicBezTo>
                  <a:lnTo>
                    <a:pt x="3578" y="295"/>
                  </a:lnTo>
                  <a:cubicBezTo>
                    <a:pt x="3578" y="135"/>
                    <a:pt x="3444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4;p77">
              <a:extLst>
                <a:ext uri="{FF2B5EF4-FFF2-40B4-BE49-F238E27FC236}">
                  <a16:creationId xmlns:a16="http://schemas.microsoft.com/office/drawing/2014/main" id="{1BE508CF-3E5B-DB7D-E773-8255996C6874}"/>
                </a:ext>
              </a:extLst>
            </p:cNvPr>
            <p:cNvSpPr/>
            <p:nvPr/>
          </p:nvSpPr>
          <p:spPr>
            <a:xfrm>
              <a:off x="2194350" y="230347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0"/>
                  </a:moveTo>
                  <a:cubicBezTo>
                    <a:pt x="221" y="0"/>
                    <a:pt x="147" y="37"/>
                    <a:pt x="86" y="86"/>
                  </a:cubicBezTo>
                  <a:cubicBezTo>
                    <a:pt x="37" y="147"/>
                    <a:pt x="0" y="221"/>
                    <a:pt x="0" y="294"/>
                  </a:cubicBezTo>
                  <a:cubicBezTo>
                    <a:pt x="0" y="368"/>
                    <a:pt x="37" y="454"/>
                    <a:pt x="86" y="503"/>
                  </a:cubicBezTo>
                  <a:cubicBezTo>
                    <a:pt x="147" y="564"/>
                    <a:pt x="221" y="588"/>
                    <a:pt x="294" y="588"/>
                  </a:cubicBezTo>
                  <a:cubicBezTo>
                    <a:pt x="380" y="588"/>
                    <a:pt x="454" y="564"/>
                    <a:pt x="503" y="503"/>
                  </a:cubicBezTo>
                  <a:cubicBezTo>
                    <a:pt x="564" y="454"/>
                    <a:pt x="589" y="368"/>
                    <a:pt x="589" y="294"/>
                  </a:cubicBezTo>
                  <a:cubicBezTo>
                    <a:pt x="589" y="221"/>
                    <a:pt x="564" y="147"/>
                    <a:pt x="503" y="86"/>
                  </a:cubicBezTo>
                  <a:cubicBezTo>
                    <a:pt x="454" y="37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5;p77">
              <a:extLst>
                <a:ext uri="{FF2B5EF4-FFF2-40B4-BE49-F238E27FC236}">
                  <a16:creationId xmlns:a16="http://schemas.microsoft.com/office/drawing/2014/main" id="{CFA94988-F117-2AFD-C2A2-B1EEAA35A824}"/>
                </a:ext>
              </a:extLst>
            </p:cNvPr>
            <p:cNvSpPr/>
            <p:nvPr/>
          </p:nvSpPr>
          <p:spPr>
            <a:xfrm>
              <a:off x="2143200" y="2221975"/>
              <a:ext cx="55450" cy="55475"/>
            </a:xfrm>
            <a:custGeom>
              <a:avLst/>
              <a:gdLst/>
              <a:ahLst/>
              <a:cxnLst/>
              <a:rect l="l" t="t" r="r" b="b"/>
              <a:pathLst>
                <a:path w="2218" h="2219" extrusionOk="0">
                  <a:moveTo>
                    <a:pt x="1103" y="589"/>
                  </a:moveTo>
                  <a:cubicBezTo>
                    <a:pt x="1397" y="589"/>
                    <a:pt x="1630" y="822"/>
                    <a:pt x="1630" y="1104"/>
                  </a:cubicBezTo>
                  <a:cubicBezTo>
                    <a:pt x="1630" y="1398"/>
                    <a:pt x="1397" y="1631"/>
                    <a:pt x="1103" y="1631"/>
                  </a:cubicBezTo>
                  <a:cubicBezTo>
                    <a:pt x="821" y="1631"/>
                    <a:pt x="588" y="1398"/>
                    <a:pt x="588" y="1104"/>
                  </a:cubicBezTo>
                  <a:cubicBezTo>
                    <a:pt x="588" y="822"/>
                    <a:pt x="821" y="589"/>
                    <a:pt x="1103" y="589"/>
                  </a:cubicBezTo>
                  <a:close/>
                  <a:moveTo>
                    <a:pt x="1103" y="1"/>
                  </a:moveTo>
                  <a:cubicBezTo>
                    <a:pt x="490" y="1"/>
                    <a:pt x="0" y="491"/>
                    <a:pt x="0" y="1104"/>
                  </a:cubicBezTo>
                  <a:cubicBezTo>
                    <a:pt x="0" y="1716"/>
                    <a:pt x="490" y="2219"/>
                    <a:pt x="1103" y="2219"/>
                  </a:cubicBezTo>
                  <a:cubicBezTo>
                    <a:pt x="1716" y="2219"/>
                    <a:pt x="2218" y="1716"/>
                    <a:pt x="2218" y="1104"/>
                  </a:cubicBezTo>
                  <a:cubicBezTo>
                    <a:pt x="2218" y="491"/>
                    <a:pt x="1716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Hurts Wine Quality?</a:t>
            </a:r>
            <a:endParaRPr sz="3200" dirty="0"/>
          </a:p>
        </p:txBody>
      </p:sp>
      <p:pic>
        <p:nvPicPr>
          <p:cNvPr id="1194" name="Google Shape;119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975" y="2899150"/>
            <a:ext cx="1643500" cy="17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51735">
            <a:off x="5988240" y="3505074"/>
            <a:ext cx="1411393" cy="13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932" y="40064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99" name="Google Shape;1199;p80"/>
          <p:cNvSpPr txBox="1">
            <a:spLocks noGrp="1"/>
          </p:cNvSpPr>
          <p:nvPr>
            <p:ph type="subTitle" idx="2"/>
          </p:nvPr>
        </p:nvSpPr>
        <p:spPr>
          <a:xfrm>
            <a:off x="4735100" y="1423088"/>
            <a:ext cx="37680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Georgia" panose="02040502050405020303" pitchFamily="18" charset="0"/>
                <a:ea typeface="Gilda Display"/>
                <a:cs typeface="Gilda Display"/>
                <a:sym typeface="Gilda Display"/>
              </a:rPr>
              <a:t>  Volatile Acidity</a:t>
            </a:r>
          </a:p>
          <a:p>
            <a:pPr marL="152400" lvl="0" indent="0" algn="l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Too much volatile acidity </a:t>
            </a:r>
            <a:br>
              <a:rPr lang="en-GB" dirty="0"/>
            </a:br>
            <a:r>
              <a:rPr lang="en-GB" dirty="0"/>
              <a:t>gives off vinegar-like </a:t>
            </a:r>
            <a:br>
              <a:rPr lang="en-GB" dirty="0"/>
            </a:br>
            <a:r>
              <a:rPr lang="en-GB" dirty="0"/>
              <a:t>aromas, which lowers</a:t>
            </a:r>
            <a:br>
              <a:rPr lang="en-GB" dirty="0"/>
            </a:br>
            <a:r>
              <a:rPr lang="en-GB" dirty="0"/>
              <a:t>wine quality ratings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724B6A-F335-3425-2CD7-95C301E83308}"/>
              </a:ext>
            </a:extLst>
          </p:cNvPr>
          <p:cNvGraphicFramePr>
            <a:graphicFrameLocks/>
          </p:cNvGraphicFramePr>
          <p:nvPr/>
        </p:nvGraphicFramePr>
        <p:xfrm>
          <a:off x="254633" y="1423088"/>
          <a:ext cx="4564536" cy="2778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 txBox="1">
            <a:spLocks noGrp="1"/>
          </p:cNvSpPr>
          <p:nvPr>
            <p:ph type="body" idx="1"/>
          </p:nvPr>
        </p:nvSpPr>
        <p:spPr>
          <a:xfrm>
            <a:off x="519900" y="1322191"/>
            <a:ext cx="4758000" cy="18340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Citric Acid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Fixed Acidity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Residual Sugar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Free Sulphur Dioxide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pH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Chlorides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Density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</a:pPr>
            <a:r>
              <a:rPr lang="en-GB" dirty="0">
                <a:solidFill>
                  <a:schemeClr val="dk1"/>
                </a:solidFill>
              </a:rPr>
              <a:t>Total Sulphur Dioxide</a:t>
            </a:r>
          </a:p>
        </p:txBody>
      </p:sp>
      <p:sp>
        <p:nvSpPr>
          <p:cNvPr id="648" name="Google Shape;648;p6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Doesn’t Matter Much?</a:t>
            </a:r>
            <a:endParaRPr sz="3200" dirty="0"/>
          </a:p>
        </p:txBody>
      </p:sp>
      <p:sp>
        <p:nvSpPr>
          <p:cNvPr id="649" name="Google Shape;649;p68"/>
          <p:cNvSpPr/>
          <p:nvPr/>
        </p:nvSpPr>
        <p:spPr>
          <a:xfrm flipH="1">
            <a:off x="262236" y="3248722"/>
            <a:ext cx="2866563" cy="24012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8"/>
          <p:cNvSpPr/>
          <p:nvPr/>
        </p:nvSpPr>
        <p:spPr>
          <a:xfrm flipH="1">
            <a:off x="431180" y="3361513"/>
            <a:ext cx="2866564" cy="2338841"/>
          </a:xfrm>
          <a:prstGeom prst="round2SameRect">
            <a:avLst>
              <a:gd name="adj1" fmla="val 50000"/>
              <a:gd name="adj2" fmla="val 686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674" y="3449443"/>
            <a:ext cx="1541199" cy="163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00" y="3931991"/>
            <a:ext cx="1541199" cy="108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A2EA83-9A19-7736-9E63-5AF99A8A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647" y="1343912"/>
            <a:ext cx="4898228" cy="2804403"/>
          </a:xfrm>
          <a:prstGeom prst="rect">
            <a:avLst/>
          </a:prstGeom>
        </p:spPr>
      </p:pic>
      <p:sp>
        <p:nvSpPr>
          <p:cNvPr id="3" name="Google Shape;647;p68">
            <a:extLst>
              <a:ext uri="{FF2B5EF4-FFF2-40B4-BE49-F238E27FC236}">
                <a16:creationId xmlns:a16="http://schemas.microsoft.com/office/drawing/2014/main" id="{874DFABD-E154-A10B-AFD1-6F3F9F05CAC7}"/>
              </a:ext>
            </a:extLst>
          </p:cNvPr>
          <p:cNvSpPr txBox="1">
            <a:spLocks/>
          </p:cNvSpPr>
          <p:nvPr/>
        </p:nvSpPr>
        <p:spPr>
          <a:xfrm>
            <a:off x="3297743" y="3680583"/>
            <a:ext cx="47580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ri"/>
              <a:buChar char="●"/>
              <a:defRPr sz="14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●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○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3E27"/>
              </a:buClr>
              <a:buSzPts val="1200"/>
              <a:buFont typeface="Amiri"/>
              <a:buChar char="■"/>
              <a:defRPr sz="1200" b="0" i="0" u="none" strike="noStrike" cap="none">
                <a:solidFill>
                  <a:schemeClr val="dk2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39700" indent="0">
              <a:buSzPts val="1400"/>
              <a:buFont typeface="Amiri"/>
              <a:buNone/>
            </a:pPr>
            <a:endParaRPr lang="en-GB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139700" indent="0">
              <a:buSzPts val="1400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features shown in brighter bars had little to no impact on wine quality.</a:t>
            </a:r>
            <a:br>
              <a:rPr lang="en-GB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They can be deprioritised when selecting wines</a:t>
            </a:r>
            <a:endParaRPr lang="en-GB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How Key Features Affect Quality</a:t>
            </a:r>
            <a:endParaRPr sz="3200" dirty="0"/>
          </a:p>
        </p:txBody>
      </p:sp>
      <p:sp>
        <p:nvSpPr>
          <p:cNvPr id="733" name="Google Shape;733;p71"/>
          <p:cNvSpPr/>
          <p:nvPr/>
        </p:nvSpPr>
        <p:spPr>
          <a:xfrm rot="-5400000" flipH="1">
            <a:off x="7183918" y="4090490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1"/>
          <p:cNvSpPr/>
          <p:nvPr/>
        </p:nvSpPr>
        <p:spPr>
          <a:xfrm rot="-5400000" flipH="1">
            <a:off x="6942822" y="4208831"/>
            <a:ext cx="2440200" cy="2440200"/>
          </a:xfrm>
          <a:prstGeom prst="pie">
            <a:avLst>
              <a:gd name="adj1" fmla="val 5381710"/>
              <a:gd name="adj2" fmla="val 1620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121" y="3525074"/>
            <a:ext cx="1397173" cy="14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482" y="4227375"/>
            <a:ext cx="1102492" cy="76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7" name="Google Shape;737;p7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719694" y="4365288"/>
            <a:ext cx="6116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1"/>
          <p:cNvSpPr txBox="1"/>
          <p:nvPr/>
        </p:nvSpPr>
        <p:spPr>
          <a:xfrm>
            <a:off x="3596830" y="3164029"/>
            <a:ext cx="4163123" cy="90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Higher </a:t>
            </a:r>
            <a:r>
              <a:rPr lang="en-GB" sz="13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alcohol</a:t>
            </a:r>
            <a:r>
              <a:rPr lang="en-GB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 and </a:t>
            </a:r>
            <a:r>
              <a:rPr lang="en-GB" sz="13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sulphates</a:t>
            </a:r>
            <a:r>
              <a:rPr lang="en-GB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 improved quality.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Higher </a:t>
            </a:r>
            <a:r>
              <a:rPr lang="en-GB" sz="13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volatile acidity </a:t>
            </a:r>
            <a:r>
              <a:rPr lang="en-GB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lowered it.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80A08AE-E7D2-ABF0-5014-EED2C0ACC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725833" y="1330701"/>
            <a:ext cx="5886581" cy="3607287"/>
          </a:xfrm>
          <a:prstGeom prst="rect">
            <a:avLst/>
          </a:prstGeom>
        </p:spPr>
      </p:pic>
      <p:pic>
        <p:nvPicPr>
          <p:cNvPr id="2" name="Google Shape;1178;p78">
            <a:extLst>
              <a:ext uri="{FF2B5EF4-FFF2-40B4-BE49-F238E27FC236}">
                <a16:creationId xmlns:a16="http://schemas.microsoft.com/office/drawing/2014/main" id="{87C3B21E-2240-AD8B-C70D-A0D5FD9E6163}"/>
              </a:ext>
            </a:extLst>
          </p:cNvPr>
          <p:cNvPicPr preferRelativeResize="0"/>
          <p:nvPr/>
        </p:nvPicPr>
        <p:blipFill>
          <a:blip r:embed="rId8">
            <a:alphaModFix amt="47000"/>
          </a:blip>
          <a:stretch>
            <a:fillRect/>
          </a:stretch>
        </p:blipFill>
        <p:spPr>
          <a:xfrm>
            <a:off x="7180482" y="1415704"/>
            <a:ext cx="1530399" cy="15402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77;p77">
            <a:extLst>
              <a:ext uri="{FF2B5EF4-FFF2-40B4-BE49-F238E27FC236}">
                <a16:creationId xmlns:a16="http://schemas.microsoft.com/office/drawing/2014/main" id="{4269D849-F324-F79A-549F-638E2ACEF325}"/>
              </a:ext>
            </a:extLst>
          </p:cNvPr>
          <p:cNvGrpSpPr/>
          <p:nvPr/>
        </p:nvGrpSpPr>
        <p:grpSpPr>
          <a:xfrm>
            <a:off x="5695714" y="4148795"/>
            <a:ext cx="411924" cy="447044"/>
            <a:chOff x="870950" y="3648625"/>
            <a:chExt cx="348350" cy="378050"/>
          </a:xfrm>
        </p:grpSpPr>
        <p:sp>
          <p:nvSpPr>
            <p:cNvPr id="4" name="Google Shape;878;p77">
              <a:extLst>
                <a:ext uri="{FF2B5EF4-FFF2-40B4-BE49-F238E27FC236}">
                  <a16:creationId xmlns:a16="http://schemas.microsoft.com/office/drawing/2014/main" id="{ADC27205-FB5A-3EE7-C4DE-706EC268C6C8}"/>
                </a:ext>
              </a:extLst>
            </p:cNvPr>
            <p:cNvSpPr/>
            <p:nvPr/>
          </p:nvSpPr>
          <p:spPr>
            <a:xfrm>
              <a:off x="870950" y="3648625"/>
              <a:ext cx="348350" cy="378050"/>
            </a:xfrm>
            <a:custGeom>
              <a:avLst/>
              <a:gdLst/>
              <a:ahLst/>
              <a:cxnLst/>
              <a:rect l="l" t="t" r="r" b="b"/>
              <a:pathLst>
                <a:path w="13934" h="15122" extrusionOk="0">
                  <a:moveTo>
                    <a:pt x="6679" y="601"/>
                  </a:moveTo>
                  <a:lnTo>
                    <a:pt x="6679" y="1373"/>
                  </a:lnTo>
                  <a:cubicBezTo>
                    <a:pt x="5356" y="1434"/>
                    <a:pt x="4142" y="1973"/>
                    <a:pt x="3223" y="2806"/>
                  </a:cubicBezTo>
                  <a:lnTo>
                    <a:pt x="2684" y="2255"/>
                  </a:lnTo>
                  <a:cubicBezTo>
                    <a:pt x="3738" y="1287"/>
                    <a:pt x="5135" y="674"/>
                    <a:pt x="6679" y="601"/>
                  </a:cubicBezTo>
                  <a:close/>
                  <a:moveTo>
                    <a:pt x="7267" y="601"/>
                  </a:moveTo>
                  <a:cubicBezTo>
                    <a:pt x="8799" y="674"/>
                    <a:pt x="10196" y="1287"/>
                    <a:pt x="11262" y="2255"/>
                  </a:cubicBezTo>
                  <a:lnTo>
                    <a:pt x="10723" y="2806"/>
                  </a:lnTo>
                  <a:cubicBezTo>
                    <a:pt x="9791" y="1973"/>
                    <a:pt x="8590" y="1434"/>
                    <a:pt x="7267" y="1373"/>
                  </a:cubicBezTo>
                  <a:lnTo>
                    <a:pt x="7267" y="601"/>
                  </a:lnTo>
                  <a:close/>
                  <a:moveTo>
                    <a:pt x="2255" y="2684"/>
                  </a:moveTo>
                  <a:lnTo>
                    <a:pt x="2807" y="3223"/>
                  </a:lnTo>
                  <a:cubicBezTo>
                    <a:pt x="1974" y="4142"/>
                    <a:pt x="1434" y="5355"/>
                    <a:pt x="1373" y="6678"/>
                  </a:cubicBezTo>
                  <a:lnTo>
                    <a:pt x="601" y="6678"/>
                  </a:lnTo>
                  <a:cubicBezTo>
                    <a:pt x="675" y="5134"/>
                    <a:pt x="1287" y="3737"/>
                    <a:pt x="2255" y="2684"/>
                  </a:cubicBezTo>
                  <a:close/>
                  <a:moveTo>
                    <a:pt x="11678" y="2684"/>
                  </a:moveTo>
                  <a:cubicBezTo>
                    <a:pt x="12659" y="3737"/>
                    <a:pt x="13271" y="5134"/>
                    <a:pt x="13345" y="6678"/>
                  </a:cubicBezTo>
                  <a:lnTo>
                    <a:pt x="12573" y="6678"/>
                  </a:lnTo>
                  <a:cubicBezTo>
                    <a:pt x="12499" y="5355"/>
                    <a:pt x="11972" y="4142"/>
                    <a:pt x="11139" y="3223"/>
                  </a:cubicBezTo>
                  <a:lnTo>
                    <a:pt x="11678" y="2684"/>
                  </a:lnTo>
                  <a:close/>
                  <a:moveTo>
                    <a:pt x="1373" y="7267"/>
                  </a:moveTo>
                  <a:cubicBezTo>
                    <a:pt x="1447" y="8614"/>
                    <a:pt x="1998" y="9889"/>
                    <a:pt x="2942" y="10869"/>
                  </a:cubicBezTo>
                  <a:cubicBezTo>
                    <a:pt x="2709" y="10992"/>
                    <a:pt x="2525" y="11200"/>
                    <a:pt x="2439" y="11457"/>
                  </a:cubicBezTo>
                  <a:cubicBezTo>
                    <a:pt x="1336" y="10330"/>
                    <a:pt x="675" y="8847"/>
                    <a:pt x="601" y="7267"/>
                  </a:cubicBezTo>
                  <a:close/>
                  <a:moveTo>
                    <a:pt x="13345" y="7267"/>
                  </a:moveTo>
                  <a:cubicBezTo>
                    <a:pt x="13271" y="8847"/>
                    <a:pt x="12610" y="10330"/>
                    <a:pt x="11507" y="11457"/>
                  </a:cubicBezTo>
                  <a:cubicBezTo>
                    <a:pt x="11409" y="11200"/>
                    <a:pt x="11237" y="10992"/>
                    <a:pt x="11004" y="10869"/>
                  </a:cubicBezTo>
                  <a:cubicBezTo>
                    <a:pt x="11948" y="9889"/>
                    <a:pt x="12499" y="8614"/>
                    <a:pt x="12573" y="7267"/>
                  </a:cubicBezTo>
                  <a:close/>
                  <a:moveTo>
                    <a:pt x="6973" y="1948"/>
                  </a:moveTo>
                  <a:cubicBezTo>
                    <a:pt x="8639" y="1948"/>
                    <a:pt x="10110" y="2769"/>
                    <a:pt x="11029" y="4019"/>
                  </a:cubicBezTo>
                  <a:lnTo>
                    <a:pt x="9424" y="4019"/>
                  </a:lnTo>
                  <a:cubicBezTo>
                    <a:pt x="9252" y="4019"/>
                    <a:pt x="9130" y="4142"/>
                    <a:pt x="9130" y="4313"/>
                  </a:cubicBezTo>
                  <a:cubicBezTo>
                    <a:pt x="9130" y="4473"/>
                    <a:pt x="9252" y="4607"/>
                    <a:pt x="9424" y="4607"/>
                  </a:cubicBezTo>
                  <a:lnTo>
                    <a:pt x="11397" y="4607"/>
                  </a:lnTo>
                  <a:cubicBezTo>
                    <a:pt x="11776" y="5306"/>
                    <a:pt x="11985" y="6115"/>
                    <a:pt x="11985" y="6972"/>
                  </a:cubicBezTo>
                  <a:cubicBezTo>
                    <a:pt x="11985" y="7070"/>
                    <a:pt x="11985" y="7169"/>
                    <a:pt x="11985" y="7267"/>
                  </a:cubicBezTo>
                  <a:lnTo>
                    <a:pt x="9804" y="7267"/>
                  </a:lnTo>
                  <a:cubicBezTo>
                    <a:pt x="9644" y="7267"/>
                    <a:pt x="9509" y="7401"/>
                    <a:pt x="9509" y="7561"/>
                  </a:cubicBezTo>
                  <a:cubicBezTo>
                    <a:pt x="9509" y="7732"/>
                    <a:pt x="9644" y="7855"/>
                    <a:pt x="9804" y="7855"/>
                  </a:cubicBezTo>
                  <a:lnTo>
                    <a:pt x="11911" y="7855"/>
                  </a:lnTo>
                  <a:cubicBezTo>
                    <a:pt x="11715" y="8958"/>
                    <a:pt x="11151" y="9962"/>
                    <a:pt x="10318" y="10710"/>
                  </a:cubicBezTo>
                  <a:cubicBezTo>
                    <a:pt x="10306" y="10722"/>
                    <a:pt x="10306" y="10722"/>
                    <a:pt x="10294" y="10722"/>
                  </a:cubicBezTo>
                  <a:cubicBezTo>
                    <a:pt x="9926" y="10783"/>
                    <a:pt x="9608" y="11016"/>
                    <a:pt x="9448" y="11335"/>
                  </a:cubicBezTo>
                  <a:cubicBezTo>
                    <a:pt x="8701" y="11764"/>
                    <a:pt x="7843" y="11984"/>
                    <a:pt x="6973" y="11984"/>
                  </a:cubicBezTo>
                  <a:cubicBezTo>
                    <a:pt x="6115" y="11984"/>
                    <a:pt x="5270" y="11764"/>
                    <a:pt x="4522" y="11347"/>
                  </a:cubicBezTo>
                  <a:cubicBezTo>
                    <a:pt x="4510" y="11347"/>
                    <a:pt x="4498" y="11347"/>
                    <a:pt x="4498" y="11335"/>
                  </a:cubicBezTo>
                  <a:cubicBezTo>
                    <a:pt x="4326" y="11016"/>
                    <a:pt x="4020" y="10783"/>
                    <a:pt x="3640" y="10722"/>
                  </a:cubicBezTo>
                  <a:lnTo>
                    <a:pt x="3628" y="10722"/>
                  </a:lnTo>
                  <a:cubicBezTo>
                    <a:pt x="2562" y="9766"/>
                    <a:pt x="1949" y="8394"/>
                    <a:pt x="1949" y="6972"/>
                  </a:cubicBezTo>
                  <a:cubicBezTo>
                    <a:pt x="1949" y="6531"/>
                    <a:pt x="2010" y="6102"/>
                    <a:pt x="2121" y="5698"/>
                  </a:cubicBezTo>
                  <a:lnTo>
                    <a:pt x="4731" y="5698"/>
                  </a:lnTo>
                  <a:cubicBezTo>
                    <a:pt x="4902" y="5698"/>
                    <a:pt x="5025" y="5563"/>
                    <a:pt x="5025" y="5404"/>
                  </a:cubicBezTo>
                  <a:cubicBezTo>
                    <a:pt x="5025" y="5245"/>
                    <a:pt x="4902" y="5110"/>
                    <a:pt x="4731" y="5110"/>
                  </a:cubicBezTo>
                  <a:lnTo>
                    <a:pt x="2304" y="5110"/>
                  </a:lnTo>
                  <a:cubicBezTo>
                    <a:pt x="2439" y="4779"/>
                    <a:pt x="2611" y="4473"/>
                    <a:pt x="2795" y="4191"/>
                  </a:cubicBezTo>
                  <a:lnTo>
                    <a:pt x="3763" y="4191"/>
                  </a:lnTo>
                  <a:cubicBezTo>
                    <a:pt x="3922" y="4191"/>
                    <a:pt x="4057" y="4056"/>
                    <a:pt x="4057" y="3897"/>
                  </a:cubicBezTo>
                  <a:cubicBezTo>
                    <a:pt x="4057" y="3725"/>
                    <a:pt x="3922" y="3590"/>
                    <a:pt x="3763" y="3590"/>
                  </a:cubicBezTo>
                  <a:lnTo>
                    <a:pt x="3260" y="3590"/>
                  </a:lnTo>
                  <a:cubicBezTo>
                    <a:pt x="4179" y="2586"/>
                    <a:pt x="5503" y="1948"/>
                    <a:pt x="6973" y="1948"/>
                  </a:cubicBezTo>
                  <a:close/>
                  <a:moveTo>
                    <a:pt x="3493" y="11310"/>
                  </a:moveTo>
                  <a:cubicBezTo>
                    <a:pt x="3787" y="11310"/>
                    <a:pt x="4020" y="11543"/>
                    <a:pt x="4020" y="11837"/>
                  </a:cubicBezTo>
                  <a:lnTo>
                    <a:pt x="4020" y="13344"/>
                  </a:lnTo>
                  <a:lnTo>
                    <a:pt x="2966" y="13344"/>
                  </a:lnTo>
                  <a:lnTo>
                    <a:pt x="2966" y="11837"/>
                  </a:lnTo>
                  <a:cubicBezTo>
                    <a:pt x="2966" y="11543"/>
                    <a:pt x="3199" y="11310"/>
                    <a:pt x="3493" y="11310"/>
                  </a:cubicBezTo>
                  <a:close/>
                  <a:moveTo>
                    <a:pt x="4608" y="12058"/>
                  </a:moveTo>
                  <a:cubicBezTo>
                    <a:pt x="5257" y="12364"/>
                    <a:pt x="5956" y="12536"/>
                    <a:pt x="6679" y="12572"/>
                  </a:cubicBezTo>
                  <a:lnTo>
                    <a:pt x="6679" y="13344"/>
                  </a:lnTo>
                  <a:cubicBezTo>
                    <a:pt x="5968" y="13308"/>
                    <a:pt x="5270" y="13161"/>
                    <a:pt x="4608" y="12891"/>
                  </a:cubicBezTo>
                  <a:lnTo>
                    <a:pt x="4608" y="12058"/>
                  </a:lnTo>
                  <a:close/>
                  <a:moveTo>
                    <a:pt x="9326" y="12058"/>
                  </a:moveTo>
                  <a:lnTo>
                    <a:pt x="9326" y="12891"/>
                  </a:lnTo>
                  <a:cubicBezTo>
                    <a:pt x="8664" y="13161"/>
                    <a:pt x="7978" y="13308"/>
                    <a:pt x="7267" y="13344"/>
                  </a:cubicBezTo>
                  <a:lnTo>
                    <a:pt x="7267" y="12572"/>
                  </a:lnTo>
                  <a:cubicBezTo>
                    <a:pt x="7978" y="12536"/>
                    <a:pt x="8676" y="12364"/>
                    <a:pt x="9326" y="12058"/>
                  </a:cubicBezTo>
                  <a:close/>
                  <a:moveTo>
                    <a:pt x="10453" y="11310"/>
                  </a:moveTo>
                  <a:cubicBezTo>
                    <a:pt x="10747" y="11310"/>
                    <a:pt x="10980" y="11543"/>
                    <a:pt x="10980" y="11837"/>
                  </a:cubicBezTo>
                  <a:lnTo>
                    <a:pt x="10980" y="13344"/>
                  </a:lnTo>
                  <a:lnTo>
                    <a:pt x="9914" y="13344"/>
                  </a:lnTo>
                  <a:lnTo>
                    <a:pt x="9914" y="13087"/>
                  </a:lnTo>
                  <a:lnTo>
                    <a:pt x="9914" y="11837"/>
                  </a:lnTo>
                  <a:cubicBezTo>
                    <a:pt x="9914" y="11543"/>
                    <a:pt x="10159" y="11310"/>
                    <a:pt x="10453" y="11310"/>
                  </a:cubicBezTo>
                  <a:close/>
                  <a:moveTo>
                    <a:pt x="12254" y="13933"/>
                  </a:moveTo>
                  <a:cubicBezTo>
                    <a:pt x="12634" y="13933"/>
                    <a:pt x="12965" y="14178"/>
                    <a:pt x="13088" y="14521"/>
                  </a:cubicBezTo>
                  <a:lnTo>
                    <a:pt x="846" y="14521"/>
                  </a:lnTo>
                  <a:cubicBezTo>
                    <a:pt x="969" y="14178"/>
                    <a:pt x="1300" y="13933"/>
                    <a:pt x="1692" y="13933"/>
                  </a:cubicBezTo>
                  <a:close/>
                  <a:moveTo>
                    <a:pt x="6973" y="0"/>
                  </a:moveTo>
                  <a:cubicBezTo>
                    <a:pt x="5110" y="0"/>
                    <a:pt x="3358" y="723"/>
                    <a:pt x="2047" y="2046"/>
                  </a:cubicBezTo>
                  <a:cubicBezTo>
                    <a:pt x="724" y="3358"/>
                    <a:pt x="1" y="5110"/>
                    <a:pt x="1" y="6972"/>
                  </a:cubicBezTo>
                  <a:cubicBezTo>
                    <a:pt x="1" y="8970"/>
                    <a:pt x="871" y="10881"/>
                    <a:pt x="2366" y="12205"/>
                  </a:cubicBezTo>
                  <a:lnTo>
                    <a:pt x="2366" y="13344"/>
                  </a:lnTo>
                  <a:lnTo>
                    <a:pt x="1692" y="13344"/>
                  </a:lnTo>
                  <a:cubicBezTo>
                    <a:pt x="871" y="13344"/>
                    <a:pt x="209" y="14006"/>
                    <a:pt x="209" y="14827"/>
                  </a:cubicBezTo>
                  <a:cubicBezTo>
                    <a:pt x="209" y="14986"/>
                    <a:pt x="344" y="15121"/>
                    <a:pt x="503" y="15121"/>
                  </a:cubicBezTo>
                  <a:lnTo>
                    <a:pt x="13431" y="15121"/>
                  </a:lnTo>
                  <a:cubicBezTo>
                    <a:pt x="13602" y="15121"/>
                    <a:pt x="13725" y="14986"/>
                    <a:pt x="13725" y="14827"/>
                  </a:cubicBezTo>
                  <a:cubicBezTo>
                    <a:pt x="13725" y="14006"/>
                    <a:pt x="13063" y="13344"/>
                    <a:pt x="12254" y="13344"/>
                  </a:cubicBezTo>
                  <a:lnTo>
                    <a:pt x="11568" y="13344"/>
                  </a:lnTo>
                  <a:lnTo>
                    <a:pt x="11568" y="12205"/>
                  </a:lnTo>
                  <a:cubicBezTo>
                    <a:pt x="13075" y="10881"/>
                    <a:pt x="13933" y="8970"/>
                    <a:pt x="13933" y="6972"/>
                  </a:cubicBezTo>
                  <a:cubicBezTo>
                    <a:pt x="13933" y="5110"/>
                    <a:pt x="13210" y="3358"/>
                    <a:pt x="11899" y="2046"/>
                  </a:cubicBezTo>
                  <a:cubicBezTo>
                    <a:pt x="10576" y="723"/>
                    <a:pt x="8836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9;p77">
              <a:extLst>
                <a:ext uri="{FF2B5EF4-FFF2-40B4-BE49-F238E27FC236}">
                  <a16:creationId xmlns:a16="http://schemas.microsoft.com/office/drawing/2014/main" id="{D7D3420F-4663-7117-886D-E73CC621C9C3}"/>
                </a:ext>
              </a:extLst>
            </p:cNvPr>
            <p:cNvSpPr/>
            <p:nvPr/>
          </p:nvSpPr>
          <p:spPr>
            <a:xfrm>
              <a:off x="962550" y="3815575"/>
              <a:ext cx="109700" cy="89175"/>
            </a:xfrm>
            <a:custGeom>
              <a:avLst/>
              <a:gdLst/>
              <a:ahLst/>
              <a:cxnLst/>
              <a:rect l="l" t="t" r="r" b="b"/>
              <a:pathLst>
                <a:path w="4388" h="3567" extrusionOk="0">
                  <a:moveTo>
                    <a:pt x="976" y="684"/>
                  </a:moveTo>
                  <a:cubicBezTo>
                    <a:pt x="990" y="684"/>
                    <a:pt x="1004" y="685"/>
                    <a:pt x="1018" y="687"/>
                  </a:cubicBezTo>
                  <a:lnTo>
                    <a:pt x="2255" y="834"/>
                  </a:lnTo>
                  <a:cubicBezTo>
                    <a:pt x="2243" y="907"/>
                    <a:pt x="2231" y="993"/>
                    <a:pt x="2231" y="1079"/>
                  </a:cubicBezTo>
                  <a:cubicBezTo>
                    <a:pt x="2231" y="1152"/>
                    <a:pt x="2243" y="1238"/>
                    <a:pt x="2255" y="1312"/>
                  </a:cubicBezTo>
                  <a:lnTo>
                    <a:pt x="1018" y="1459"/>
                  </a:lnTo>
                  <a:cubicBezTo>
                    <a:pt x="1004" y="1460"/>
                    <a:pt x="990" y="1461"/>
                    <a:pt x="976" y="1461"/>
                  </a:cubicBezTo>
                  <a:cubicBezTo>
                    <a:pt x="883" y="1461"/>
                    <a:pt x="798" y="1425"/>
                    <a:pt x="723" y="1361"/>
                  </a:cubicBezTo>
                  <a:cubicBezTo>
                    <a:pt x="638" y="1287"/>
                    <a:pt x="589" y="1189"/>
                    <a:pt x="589" y="1079"/>
                  </a:cubicBezTo>
                  <a:cubicBezTo>
                    <a:pt x="589" y="968"/>
                    <a:pt x="638" y="858"/>
                    <a:pt x="723" y="785"/>
                  </a:cubicBezTo>
                  <a:cubicBezTo>
                    <a:pt x="798" y="720"/>
                    <a:pt x="883" y="684"/>
                    <a:pt x="976" y="684"/>
                  </a:cubicBezTo>
                  <a:close/>
                  <a:moveTo>
                    <a:pt x="3309" y="589"/>
                  </a:moveTo>
                  <a:cubicBezTo>
                    <a:pt x="3579" y="589"/>
                    <a:pt x="3799" y="809"/>
                    <a:pt x="3799" y="1079"/>
                  </a:cubicBezTo>
                  <a:cubicBezTo>
                    <a:pt x="3799" y="1348"/>
                    <a:pt x="3579" y="1557"/>
                    <a:pt x="3309" y="1557"/>
                  </a:cubicBezTo>
                  <a:cubicBezTo>
                    <a:pt x="3039" y="1557"/>
                    <a:pt x="2819" y="1348"/>
                    <a:pt x="2819" y="1079"/>
                  </a:cubicBezTo>
                  <a:cubicBezTo>
                    <a:pt x="2819" y="809"/>
                    <a:pt x="3039" y="589"/>
                    <a:pt x="3309" y="589"/>
                  </a:cubicBezTo>
                  <a:close/>
                  <a:moveTo>
                    <a:pt x="3603" y="2108"/>
                  </a:moveTo>
                  <a:lnTo>
                    <a:pt x="3603" y="2978"/>
                  </a:lnTo>
                  <a:lnTo>
                    <a:pt x="3015" y="2978"/>
                  </a:lnTo>
                  <a:lnTo>
                    <a:pt x="3015" y="2108"/>
                  </a:lnTo>
                  <a:cubicBezTo>
                    <a:pt x="3101" y="2132"/>
                    <a:pt x="3199" y="2157"/>
                    <a:pt x="3309" y="2157"/>
                  </a:cubicBezTo>
                  <a:cubicBezTo>
                    <a:pt x="3407" y="2157"/>
                    <a:pt x="3505" y="2132"/>
                    <a:pt x="3603" y="2108"/>
                  </a:cubicBezTo>
                  <a:close/>
                  <a:moveTo>
                    <a:pt x="3309" y="0"/>
                  </a:moveTo>
                  <a:cubicBezTo>
                    <a:pt x="3027" y="0"/>
                    <a:pt x="2770" y="98"/>
                    <a:pt x="2586" y="282"/>
                  </a:cubicBezTo>
                  <a:lnTo>
                    <a:pt x="1091" y="111"/>
                  </a:lnTo>
                  <a:cubicBezTo>
                    <a:pt x="1048" y="105"/>
                    <a:pt x="1006" y="102"/>
                    <a:pt x="963" y="102"/>
                  </a:cubicBezTo>
                  <a:cubicBezTo>
                    <a:pt x="729" y="102"/>
                    <a:pt x="508" y="188"/>
                    <a:pt x="331" y="343"/>
                  </a:cubicBezTo>
                  <a:cubicBezTo>
                    <a:pt x="123" y="527"/>
                    <a:pt x="1" y="797"/>
                    <a:pt x="1" y="1079"/>
                  </a:cubicBezTo>
                  <a:cubicBezTo>
                    <a:pt x="1" y="1348"/>
                    <a:pt x="123" y="1618"/>
                    <a:pt x="331" y="1802"/>
                  </a:cubicBezTo>
                  <a:cubicBezTo>
                    <a:pt x="503" y="1961"/>
                    <a:pt x="736" y="2047"/>
                    <a:pt x="981" y="2047"/>
                  </a:cubicBezTo>
                  <a:lnTo>
                    <a:pt x="1091" y="2047"/>
                  </a:lnTo>
                  <a:lnTo>
                    <a:pt x="2427" y="1887"/>
                  </a:lnTo>
                  <a:lnTo>
                    <a:pt x="2427" y="3272"/>
                  </a:lnTo>
                  <a:cubicBezTo>
                    <a:pt x="2427" y="3444"/>
                    <a:pt x="2549" y="3566"/>
                    <a:pt x="2721" y="3566"/>
                  </a:cubicBezTo>
                  <a:lnTo>
                    <a:pt x="3897" y="3566"/>
                  </a:lnTo>
                  <a:cubicBezTo>
                    <a:pt x="4056" y="3566"/>
                    <a:pt x="4191" y="3444"/>
                    <a:pt x="4191" y="3272"/>
                  </a:cubicBezTo>
                  <a:lnTo>
                    <a:pt x="4191" y="1753"/>
                  </a:lnTo>
                  <a:cubicBezTo>
                    <a:pt x="4191" y="1740"/>
                    <a:pt x="4191" y="1716"/>
                    <a:pt x="4191" y="1691"/>
                  </a:cubicBezTo>
                  <a:cubicBezTo>
                    <a:pt x="4314" y="1520"/>
                    <a:pt x="4387" y="1312"/>
                    <a:pt x="4387" y="1079"/>
                  </a:cubicBezTo>
                  <a:cubicBezTo>
                    <a:pt x="4387" y="478"/>
                    <a:pt x="3897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0;p77">
              <a:extLst>
                <a:ext uri="{FF2B5EF4-FFF2-40B4-BE49-F238E27FC236}">
                  <a16:creationId xmlns:a16="http://schemas.microsoft.com/office/drawing/2014/main" id="{76C31FFC-21A4-F208-2A87-8B6B85C58491}"/>
                </a:ext>
              </a:extLst>
            </p:cNvPr>
            <p:cNvSpPr/>
            <p:nvPr/>
          </p:nvSpPr>
          <p:spPr>
            <a:xfrm>
              <a:off x="1057525" y="3790450"/>
              <a:ext cx="81500" cy="14725"/>
            </a:xfrm>
            <a:custGeom>
              <a:avLst/>
              <a:gdLst/>
              <a:ahLst/>
              <a:cxnLst/>
              <a:rect l="l" t="t" r="r" b="b"/>
              <a:pathLst>
                <a:path w="3260" h="589" extrusionOk="0">
                  <a:moveTo>
                    <a:pt x="294" y="1"/>
                  </a:moveTo>
                  <a:cubicBezTo>
                    <a:pt x="123" y="1"/>
                    <a:pt x="0" y="123"/>
                    <a:pt x="0" y="295"/>
                  </a:cubicBezTo>
                  <a:cubicBezTo>
                    <a:pt x="0" y="454"/>
                    <a:pt x="123" y="589"/>
                    <a:pt x="294" y="589"/>
                  </a:cubicBezTo>
                  <a:lnTo>
                    <a:pt x="2966" y="589"/>
                  </a:lnTo>
                  <a:cubicBezTo>
                    <a:pt x="3137" y="589"/>
                    <a:pt x="3260" y="454"/>
                    <a:pt x="3260" y="295"/>
                  </a:cubicBezTo>
                  <a:cubicBezTo>
                    <a:pt x="3260" y="123"/>
                    <a:pt x="3137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81;p77">
              <a:extLst>
                <a:ext uri="{FF2B5EF4-FFF2-40B4-BE49-F238E27FC236}">
                  <a16:creationId xmlns:a16="http://schemas.microsoft.com/office/drawing/2014/main" id="{F7B53FB5-111D-1152-58BF-A4A06E52C94A}"/>
                </a:ext>
              </a:extLst>
            </p:cNvPr>
            <p:cNvSpPr/>
            <p:nvPr/>
          </p:nvSpPr>
          <p:spPr>
            <a:xfrm>
              <a:off x="1068250" y="3749100"/>
              <a:ext cx="15025" cy="14725"/>
            </a:xfrm>
            <a:custGeom>
              <a:avLst/>
              <a:gdLst/>
              <a:ahLst/>
              <a:cxnLst/>
              <a:rect l="l" t="t" r="r" b="b"/>
              <a:pathLst>
                <a:path w="601" h="589" extrusionOk="0">
                  <a:moveTo>
                    <a:pt x="294" y="0"/>
                  </a:moveTo>
                  <a:cubicBezTo>
                    <a:pt x="221" y="0"/>
                    <a:pt x="147" y="25"/>
                    <a:pt x="86" y="86"/>
                  </a:cubicBezTo>
                  <a:cubicBezTo>
                    <a:pt x="37" y="135"/>
                    <a:pt x="0" y="209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7" y="552"/>
                    <a:pt x="221" y="588"/>
                    <a:pt x="294" y="588"/>
                  </a:cubicBezTo>
                  <a:cubicBezTo>
                    <a:pt x="380" y="588"/>
                    <a:pt x="453" y="552"/>
                    <a:pt x="515" y="503"/>
                  </a:cubicBezTo>
                  <a:cubicBezTo>
                    <a:pt x="564" y="441"/>
                    <a:pt x="600" y="368"/>
                    <a:pt x="600" y="294"/>
                  </a:cubicBezTo>
                  <a:cubicBezTo>
                    <a:pt x="600" y="209"/>
                    <a:pt x="564" y="135"/>
                    <a:pt x="515" y="86"/>
                  </a:cubicBezTo>
                  <a:cubicBezTo>
                    <a:pt x="453" y="25"/>
                    <a:pt x="38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937;p77">
            <a:extLst>
              <a:ext uri="{FF2B5EF4-FFF2-40B4-BE49-F238E27FC236}">
                <a16:creationId xmlns:a16="http://schemas.microsoft.com/office/drawing/2014/main" id="{45DED17B-BABB-597A-4F35-6E641DE4C251}"/>
              </a:ext>
            </a:extLst>
          </p:cNvPr>
          <p:cNvGrpSpPr/>
          <p:nvPr/>
        </p:nvGrpSpPr>
        <p:grpSpPr>
          <a:xfrm>
            <a:off x="4904963" y="4157311"/>
            <a:ext cx="446689" cy="446689"/>
            <a:chOff x="3332100" y="2556200"/>
            <a:chExt cx="377750" cy="377750"/>
          </a:xfrm>
        </p:grpSpPr>
        <p:sp>
          <p:nvSpPr>
            <p:cNvPr id="9" name="Google Shape;938;p77">
              <a:extLst>
                <a:ext uri="{FF2B5EF4-FFF2-40B4-BE49-F238E27FC236}">
                  <a16:creationId xmlns:a16="http://schemas.microsoft.com/office/drawing/2014/main" id="{6CE6B226-0BDA-FFE8-43E2-D49E510D4A0F}"/>
                </a:ext>
              </a:extLst>
            </p:cNvPr>
            <p:cNvSpPr/>
            <p:nvPr/>
          </p:nvSpPr>
          <p:spPr>
            <a:xfrm>
              <a:off x="3513450" y="2630950"/>
              <a:ext cx="15350" cy="14725"/>
            </a:xfrm>
            <a:custGeom>
              <a:avLst/>
              <a:gdLst/>
              <a:ahLst/>
              <a:cxnLst/>
              <a:rect l="l" t="t" r="r" b="b"/>
              <a:pathLst>
                <a:path w="614" h="589" extrusionOk="0">
                  <a:moveTo>
                    <a:pt x="295" y="0"/>
                  </a:moveTo>
                  <a:cubicBezTo>
                    <a:pt x="135" y="0"/>
                    <a:pt x="0" y="123"/>
                    <a:pt x="0" y="295"/>
                  </a:cubicBezTo>
                  <a:cubicBezTo>
                    <a:pt x="0" y="454"/>
                    <a:pt x="135" y="589"/>
                    <a:pt x="295" y="589"/>
                  </a:cubicBezTo>
                  <a:lnTo>
                    <a:pt x="307" y="589"/>
                  </a:lnTo>
                  <a:cubicBezTo>
                    <a:pt x="478" y="589"/>
                    <a:pt x="613" y="454"/>
                    <a:pt x="613" y="295"/>
                  </a:cubicBezTo>
                  <a:cubicBezTo>
                    <a:pt x="613" y="123"/>
                    <a:pt x="478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9;p77">
              <a:extLst>
                <a:ext uri="{FF2B5EF4-FFF2-40B4-BE49-F238E27FC236}">
                  <a16:creationId xmlns:a16="http://schemas.microsoft.com/office/drawing/2014/main" id="{627D0D8F-A740-568B-934C-8A522AA97452}"/>
                </a:ext>
              </a:extLst>
            </p:cNvPr>
            <p:cNvSpPr/>
            <p:nvPr/>
          </p:nvSpPr>
          <p:spPr>
            <a:xfrm>
              <a:off x="3332100" y="2556200"/>
              <a:ext cx="377750" cy="377750"/>
            </a:xfrm>
            <a:custGeom>
              <a:avLst/>
              <a:gdLst/>
              <a:ahLst/>
              <a:cxnLst/>
              <a:rect l="l" t="t" r="r" b="b"/>
              <a:pathLst>
                <a:path w="15110" h="15110" extrusionOk="0">
                  <a:moveTo>
                    <a:pt x="2267" y="1814"/>
                  </a:moveTo>
                  <a:lnTo>
                    <a:pt x="2267" y="3566"/>
                  </a:lnTo>
                  <a:cubicBezTo>
                    <a:pt x="1642" y="3713"/>
                    <a:pt x="1079" y="3897"/>
                    <a:pt x="589" y="4093"/>
                  </a:cubicBezTo>
                  <a:lnTo>
                    <a:pt x="589" y="2990"/>
                  </a:lnTo>
                  <a:cubicBezTo>
                    <a:pt x="1054" y="2537"/>
                    <a:pt x="1618" y="2145"/>
                    <a:pt x="2267" y="1814"/>
                  </a:cubicBezTo>
                  <a:close/>
                  <a:moveTo>
                    <a:pt x="12830" y="1802"/>
                  </a:moveTo>
                  <a:cubicBezTo>
                    <a:pt x="13479" y="2145"/>
                    <a:pt x="14043" y="2537"/>
                    <a:pt x="14521" y="2990"/>
                  </a:cubicBezTo>
                  <a:lnTo>
                    <a:pt x="14521" y="4093"/>
                  </a:lnTo>
                  <a:cubicBezTo>
                    <a:pt x="14031" y="3897"/>
                    <a:pt x="13467" y="3713"/>
                    <a:pt x="12830" y="3566"/>
                  </a:cubicBezTo>
                  <a:lnTo>
                    <a:pt x="12830" y="1802"/>
                  </a:lnTo>
                  <a:close/>
                  <a:moveTo>
                    <a:pt x="2267" y="4167"/>
                  </a:moveTo>
                  <a:lnTo>
                    <a:pt x="2267" y="5895"/>
                  </a:lnTo>
                  <a:lnTo>
                    <a:pt x="589" y="5895"/>
                  </a:lnTo>
                  <a:lnTo>
                    <a:pt x="589" y="4743"/>
                  </a:lnTo>
                  <a:cubicBezTo>
                    <a:pt x="1066" y="4522"/>
                    <a:pt x="1630" y="4338"/>
                    <a:pt x="2267" y="4167"/>
                  </a:cubicBezTo>
                  <a:close/>
                  <a:moveTo>
                    <a:pt x="7549" y="589"/>
                  </a:moveTo>
                  <a:cubicBezTo>
                    <a:pt x="8651" y="589"/>
                    <a:pt x="9717" y="723"/>
                    <a:pt x="10735" y="993"/>
                  </a:cubicBezTo>
                  <a:cubicBezTo>
                    <a:pt x="10735" y="1018"/>
                    <a:pt x="10735" y="1030"/>
                    <a:pt x="10735" y="1042"/>
                  </a:cubicBezTo>
                  <a:lnTo>
                    <a:pt x="10735" y="3186"/>
                  </a:lnTo>
                  <a:cubicBezTo>
                    <a:pt x="10220" y="3113"/>
                    <a:pt x="9681" y="3064"/>
                    <a:pt x="9142" y="3027"/>
                  </a:cubicBezTo>
                  <a:cubicBezTo>
                    <a:pt x="8970" y="3027"/>
                    <a:pt x="8835" y="3150"/>
                    <a:pt x="8823" y="3309"/>
                  </a:cubicBezTo>
                  <a:cubicBezTo>
                    <a:pt x="8811" y="3468"/>
                    <a:pt x="8945" y="3615"/>
                    <a:pt x="9105" y="3628"/>
                  </a:cubicBezTo>
                  <a:cubicBezTo>
                    <a:pt x="9656" y="3652"/>
                    <a:pt x="10208" y="3713"/>
                    <a:pt x="10735" y="3775"/>
                  </a:cubicBezTo>
                  <a:lnTo>
                    <a:pt x="10735" y="5895"/>
                  </a:lnTo>
                  <a:lnTo>
                    <a:pt x="4363" y="5895"/>
                  </a:lnTo>
                  <a:lnTo>
                    <a:pt x="4363" y="3775"/>
                  </a:lnTo>
                  <a:cubicBezTo>
                    <a:pt x="4963" y="3701"/>
                    <a:pt x="5576" y="3640"/>
                    <a:pt x="6201" y="3615"/>
                  </a:cubicBezTo>
                  <a:cubicBezTo>
                    <a:pt x="6360" y="3603"/>
                    <a:pt x="6495" y="3468"/>
                    <a:pt x="6483" y="3297"/>
                  </a:cubicBezTo>
                  <a:cubicBezTo>
                    <a:pt x="6471" y="3145"/>
                    <a:pt x="6348" y="3026"/>
                    <a:pt x="6198" y="3026"/>
                  </a:cubicBezTo>
                  <a:cubicBezTo>
                    <a:pt x="6191" y="3026"/>
                    <a:pt x="6184" y="3027"/>
                    <a:pt x="6176" y="3027"/>
                  </a:cubicBezTo>
                  <a:cubicBezTo>
                    <a:pt x="5551" y="3052"/>
                    <a:pt x="4951" y="3113"/>
                    <a:pt x="4363" y="3186"/>
                  </a:cubicBezTo>
                  <a:lnTo>
                    <a:pt x="4363" y="1042"/>
                  </a:lnTo>
                  <a:cubicBezTo>
                    <a:pt x="4363" y="1030"/>
                    <a:pt x="4363" y="1018"/>
                    <a:pt x="4363" y="993"/>
                  </a:cubicBezTo>
                  <a:cubicBezTo>
                    <a:pt x="5380" y="723"/>
                    <a:pt x="6446" y="589"/>
                    <a:pt x="7549" y="589"/>
                  </a:cubicBezTo>
                  <a:close/>
                  <a:moveTo>
                    <a:pt x="12830" y="4167"/>
                  </a:moveTo>
                  <a:cubicBezTo>
                    <a:pt x="13479" y="4338"/>
                    <a:pt x="14043" y="4522"/>
                    <a:pt x="14521" y="4743"/>
                  </a:cubicBezTo>
                  <a:lnTo>
                    <a:pt x="14521" y="5895"/>
                  </a:lnTo>
                  <a:lnTo>
                    <a:pt x="12830" y="5895"/>
                  </a:lnTo>
                  <a:lnTo>
                    <a:pt x="12830" y="4167"/>
                  </a:lnTo>
                  <a:close/>
                  <a:moveTo>
                    <a:pt x="2267" y="6495"/>
                  </a:moveTo>
                  <a:lnTo>
                    <a:pt x="2267" y="8223"/>
                  </a:lnTo>
                  <a:cubicBezTo>
                    <a:pt x="1630" y="8051"/>
                    <a:pt x="1066" y="7867"/>
                    <a:pt x="589" y="7647"/>
                  </a:cubicBezTo>
                  <a:lnTo>
                    <a:pt x="589" y="6495"/>
                  </a:lnTo>
                  <a:close/>
                  <a:moveTo>
                    <a:pt x="14521" y="6495"/>
                  </a:moveTo>
                  <a:lnTo>
                    <a:pt x="14521" y="7647"/>
                  </a:lnTo>
                  <a:cubicBezTo>
                    <a:pt x="14043" y="7867"/>
                    <a:pt x="13479" y="8051"/>
                    <a:pt x="12830" y="8223"/>
                  </a:cubicBezTo>
                  <a:lnTo>
                    <a:pt x="12830" y="6495"/>
                  </a:lnTo>
                  <a:close/>
                  <a:moveTo>
                    <a:pt x="10735" y="6495"/>
                  </a:moveTo>
                  <a:lnTo>
                    <a:pt x="10735" y="8615"/>
                  </a:lnTo>
                  <a:cubicBezTo>
                    <a:pt x="9717" y="8750"/>
                    <a:pt x="8651" y="8811"/>
                    <a:pt x="7549" y="8811"/>
                  </a:cubicBezTo>
                  <a:cubicBezTo>
                    <a:pt x="6446" y="8811"/>
                    <a:pt x="5380" y="8750"/>
                    <a:pt x="4363" y="8615"/>
                  </a:cubicBezTo>
                  <a:lnTo>
                    <a:pt x="4363" y="6495"/>
                  </a:lnTo>
                  <a:close/>
                  <a:moveTo>
                    <a:pt x="589" y="8296"/>
                  </a:moveTo>
                  <a:cubicBezTo>
                    <a:pt x="1079" y="8492"/>
                    <a:pt x="1642" y="8676"/>
                    <a:pt x="2267" y="8823"/>
                  </a:cubicBezTo>
                  <a:lnTo>
                    <a:pt x="2267" y="10575"/>
                  </a:lnTo>
                  <a:cubicBezTo>
                    <a:pt x="1630" y="10245"/>
                    <a:pt x="1054" y="9840"/>
                    <a:pt x="589" y="9399"/>
                  </a:cubicBezTo>
                  <a:lnTo>
                    <a:pt x="589" y="8296"/>
                  </a:lnTo>
                  <a:close/>
                  <a:moveTo>
                    <a:pt x="14521" y="8296"/>
                  </a:moveTo>
                  <a:lnTo>
                    <a:pt x="14521" y="9399"/>
                  </a:lnTo>
                  <a:cubicBezTo>
                    <a:pt x="14043" y="9840"/>
                    <a:pt x="13479" y="10245"/>
                    <a:pt x="12830" y="10588"/>
                  </a:cubicBezTo>
                  <a:lnTo>
                    <a:pt x="12830" y="8823"/>
                  </a:lnTo>
                  <a:cubicBezTo>
                    <a:pt x="13467" y="8676"/>
                    <a:pt x="14031" y="8492"/>
                    <a:pt x="14521" y="8296"/>
                  </a:cubicBezTo>
                  <a:close/>
                  <a:moveTo>
                    <a:pt x="3321" y="589"/>
                  </a:moveTo>
                  <a:cubicBezTo>
                    <a:pt x="3566" y="589"/>
                    <a:pt x="3774" y="797"/>
                    <a:pt x="3774" y="1042"/>
                  </a:cubicBezTo>
                  <a:lnTo>
                    <a:pt x="3774" y="10514"/>
                  </a:lnTo>
                  <a:cubicBezTo>
                    <a:pt x="3505" y="10588"/>
                    <a:pt x="3284" y="10759"/>
                    <a:pt x="3137" y="10980"/>
                  </a:cubicBezTo>
                  <a:cubicBezTo>
                    <a:pt x="3039" y="10943"/>
                    <a:pt x="2953" y="10906"/>
                    <a:pt x="2855" y="10870"/>
                  </a:cubicBezTo>
                  <a:lnTo>
                    <a:pt x="2855" y="1042"/>
                  </a:lnTo>
                  <a:cubicBezTo>
                    <a:pt x="2855" y="797"/>
                    <a:pt x="3064" y="589"/>
                    <a:pt x="3321" y="589"/>
                  </a:cubicBezTo>
                  <a:close/>
                  <a:moveTo>
                    <a:pt x="11788" y="589"/>
                  </a:moveTo>
                  <a:cubicBezTo>
                    <a:pt x="12033" y="589"/>
                    <a:pt x="12242" y="797"/>
                    <a:pt x="12242" y="1042"/>
                  </a:cubicBezTo>
                  <a:lnTo>
                    <a:pt x="12242" y="10870"/>
                  </a:lnTo>
                  <a:cubicBezTo>
                    <a:pt x="12156" y="10906"/>
                    <a:pt x="12058" y="10943"/>
                    <a:pt x="11972" y="10980"/>
                  </a:cubicBezTo>
                  <a:cubicBezTo>
                    <a:pt x="11825" y="10759"/>
                    <a:pt x="11592" y="10588"/>
                    <a:pt x="11323" y="10514"/>
                  </a:cubicBezTo>
                  <a:lnTo>
                    <a:pt x="11323" y="1042"/>
                  </a:lnTo>
                  <a:cubicBezTo>
                    <a:pt x="11323" y="797"/>
                    <a:pt x="11531" y="589"/>
                    <a:pt x="11788" y="589"/>
                  </a:cubicBezTo>
                  <a:close/>
                  <a:moveTo>
                    <a:pt x="4363" y="9203"/>
                  </a:moveTo>
                  <a:cubicBezTo>
                    <a:pt x="5380" y="9338"/>
                    <a:pt x="6458" y="9399"/>
                    <a:pt x="7549" y="9399"/>
                  </a:cubicBezTo>
                  <a:cubicBezTo>
                    <a:pt x="8651" y="9399"/>
                    <a:pt x="9717" y="9338"/>
                    <a:pt x="10735" y="9215"/>
                  </a:cubicBezTo>
                  <a:lnTo>
                    <a:pt x="10735" y="10514"/>
                  </a:lnTo>
                  <a:cubicBezTo>
                    <a:pt x="10269" y="10649"/>
                    <a:pt x="9914" y="11078"/>
                    <a:pt x="9914" y="11580"/>
                  </a:cubicBezTo>
                  <a:cubicBezTo>
                    <a:pt x="9142" y="11727"/>
                    <a:pt x="8357" y="11801"/>
                    <a:pt x="7549" y="11801"/>
                  </a:cubicBezTo>
                  <a:cubicBezTo>
                    <a:pt x="6752" y="11801"/>
                    <a:pt x="5956" y="11727"/>
                    <a:pt x="5196" y="11580"/>
                  </a:cubicBezTo>
                  <a:cubicBezTo>
                    <a:pt x="5184" y="11078"/>
                    <a:pt x="4841" y="10649"/>
                    <a:pt x="4363" y="10514"/>
                  </a:cubicBezTo>
                  <a:lnTo>
                    <a:pt x="4363" y="9203"/>
                  </a:lnTo>
                  <a:close/>
                  <a:moveTo>
                    <a:pt x="4069" y="11066"/>
                  </a:moveTo>
                  <a:cubicBezTo>
                    <a:pt x="4363" y="11066"/>
                    <a:pt x="4608" y="11298"/>
                    <a:pt x="4608" y="11592"/>
                  </a:cubicBezTo>
                  <a:lnTo>
                    <a:pt x="4608" y="12928"/>
                  </a:lnTo>
                  <a:lnTo>
                    <a:pt x="3542" y="12928"/>
                  </a:lnTo>
                  <a:lnTo>
                    <a:pt x="3542" y="11592"/>
                  </a:lnTo>
                  <a:cubicBezTo>
                    <a:pt x="3542" y="11298"/>
                    <a:pt x="3774" y="11066"/>
                    <a:pt x="4069" y="11066"/>
                  </a:cubicBezTo>
                  <a:close/>
                  <a:moveTo>
                    <a:pt x="9914" y="12181"/>
                  </a:moveTo>
                  <a:lnTo>
                    <a:pt x="9914" y="12928"/>
                  </a:lnTo>
                  <a:lnTo>
                    <a:pt x="5196" y="12928"/>
                  </a:lnTo>
                  <a:lnTo>
                    <a:pt x="5196" y="12181"/>
                  </a:lnTo>
                  <a:cubicBezTo>
                    <a:pt x="5956" y="12328"/>
                    <a:pt x="6752" y="12389"/>
                    <a:pt x="7549" y="12389"/>
                  </a:cubicBezTo>
                  <a:cubicBezTo>
                    <a:pt x="8357" y="12389"/>
                    <a:pt x="9142" y="12328"/>
                    <a:pt x="9914" y="12181"/>
                  </a:cubicBezTo>
                  <a:close/>
                  <a:moveTo>
                    <a:pt x="11029" y="11066"/>
                  </a:moveTo>
                  <a:cubicBezTo>
                    <a:pt x="11323" y="11066"/>
                    <a:pt x="11568" y="11298"/>
                    <a:pt x="11568" y="11592"/>
                  </a:cubicBezTo>
                  <a:lnTo>
                    <a:pt x="11568" y="12928"/>
                  </a:lnTo>
                  <a:lnTo>
                    <a:pt x="10502" y="12928"/>
                  </a:lnTo>
                  <a:lnTo>
                    <a:pt x="10502" y="11592"/>
                  </a:lnTo>
                  <a:cubicBezTo>
                    <a:pt x="10502" y="11298"/>
                    <a:pt x="10735" y="11066"/>
                    <a:pt x="11029" y="11066"/>
                  </a:cubicBezTo>
                  <a:close/>
                  <a:moveTo>
                    <a:pt x="3321" y="1"/>
                  </a:moveTo>
                  <a:cubicBezTo>
                    <a:pt x="2733" y="1"/>
                    <a:pt x="2267" y="466"/>
                    <a:pt x="2267" y="1042"/>
                  </a:cubicBezTo>
                  <a:lnTo>
                    <a:pt x="2267" y="1152"/>
                  </a:lnTo>
                  <a:cubicBezTo>
                    <a:pt x="1410" y="1557"/>
                    <a:pt x="687" y="2071"/>
                    <a:pt x="86" y="2647"/>
                  </a:cubicBezTo>
                  <a:cubicBezTo>
                    <a:pt x="25" y="2709"/>
                    <a:pt x="0" y="2782"/>
                    <a:pt x="0" y="2868"/>
                  </a:cubicBezTo>
                  <a:lnTo>
                    <a:pt x="0" y="9522"/>
                  </a:lnTo>
                  <a:cubicBezTo>
                    <a:pt x="0" y="9607"/>
                    <a:pt x="25" y="9681"/>
                    <a:pt x="86" y="9742"/>
                  </a:cubicBezTo>
                  <a:cubicBezTo>
                    <a:pt x="834" y="10465"/>
                    <a:pt x="1826" y="11090"/>
                    <a:pt x="2953" y="11543"/>
                  </a:cubicBezTo>
                  <a:cubicBezTo>
                    <a:pt x="2953" y="11568"/>
                    <a:pt x="2953" y="11580"/>
                    <a:pt x="2953" y="11592"/>
                  </a:cubicBezTo>
                  <a:lnTo>
                    <a:pt x="2953" y="12928"/>
                  </a:lnTo>
                  <a:lnTo>
                    <a:pt x="2684" y="12928"/>
                  </a:lnTo>
                  <a:cubicBezTo>
                    <a:pt x="1642" y="12928"/>
                    <a:pt x="797" y="13774"/>
                    <a:pt x="797" y="14815"/>
                  </a:cubicBezTo>
                  <a:cubicBezTo>
                    <a:pt x="797" y="14975"/>
                    <a:pt x="919" y="15109"/>
                    <a:pt x="1091" y="15109"/>
                  </a:cubicBezTo>
                  <a:lnTo>
                    <a:pt x="6507" y="15109"/>
                  </a:lnTo>
                  <a:cubicBezTo>
                    <a:pt x="6666" y="15109"/>
                    <a:pt x="6801" y="14975"/>
                    <a:pt x="6801" y="14815"/>
                  </a:cubicBezTo>
                  <a:cubicBezTo>
                    <a:pt x="6801" y="14656"/>
                    <a:pt x="6666" y="14521"/>
                    <a:pt x="6507" y="14521"/>
                  </a:cubicBezTo>
                  <a:lnTo>
                    <a:pt x="1422" y="14521"/>
                  </a:lnTo>
                  <a:cubicBezTo>
                    <a:pt x="1557" y="13945"/>
                    <a:pt x="2071" y="13516"/>
                    <a:pt x="2684" y="13516"/>
                  </a:cubicBezTo>
                  <a:lnTo>
                    <a:pt x="12426" y="13516"/>
                  </a:lnTo>
                  <a:cubicBezTo>
                    <a:pt x="13038" y="13516"/>
                    <a:pt x="13553" y="13945"/>
                    <a:pt x="13688" y="14521"/>
                  </a:cubicBezTo>
                  <a:lnTo>
                    <a:pt x="8713" y="14521"/>
                  </a:lnTo>
                  <a:cubicBezTo>
                    <a:pt x="8553" y="14521"/>
                    <a:pt x="8419" y="14656"/>
                    <a:pt x="8419" y="14815"/>
                  </a:cubicBezTo>
                  <a:cubicBezTo>
                    <a:pt x="8419" y="14975"/>
                    <a:pt x="8553" y="15109"/>
                    <a:pt x="8713" y="15109"/>
                  </a:cubicBezTo>
                  <a:lnTo>
                    <a:pt x="14018" y="15109"/>
                  </a:lnTo>
                  <a:cubicBezTo>
                    <a:pt x="14178" y="15109"/>
                    <a:pt x="14313" y="14975"/>
                    <a:pt x="14313" y="14815"/>
                  </a:cubicBezTo>
                  <a:cubicBezTo>
                    <a:pt x="14313" y="13774"/>
                    <a:pt x="13467" y="12928"/>
                    <a:pt x="12426" y="12928"/>
                  </a:cubicBezTo>
                  <a:lnTo>
                    <a:pt x="12156" y="12928"/>
                  </a:lnTo>
                  <a:lnTo>
                    <a:pt x="12156" y="11592"/>
                  </a:lnTo>
                  <a:cubicBezTo>
                    <a:pt x="12156" y="11580"/>
                    <a:pt x="12156" y="11568"/>
                    <a:pt x="12156" y="11543"/>
                  </a:cubicBezTo>
                  <a:cubicBezTo>
                    <a:pt x="13283" y="11090"/>
                    <a:pt x="14276" y="10477"/>
                    <a:pt x="15023" y="9742"/>
                  </a:cubicBezTo>
                  <a:cubicBezTo>
                    <a:pt x="15072" y="9681"/>
                    <a:pt x="15109" y="9607"/>
                    <a:pt x="15109" y="9522"/>
                  </a:cubicBezTo>
                  <a:lnTo>
                    <a:pt x="15109" y="2868"/>
                  </a:lnTo>
                  <a:cubicBezTo>
                    <a:pt x="15109" y="2782"/>
                    <a:pt x="15072" y="2709"/>
                    <a:pt x="15023" y="2647"/>
                  </a:cubicBezTo>
                  <a:cubicBezTo>
                    <a:pt x="14423" y="2071"/>
                    <a:pt x="13688" y="1557"/>
                    <a:pt x="12830" y="1140"/>
                  </a:cubicBezTo>
                  <a:lnTo>
                    <a:pt x="12830" y="1042"/>
                  </a:lnTo>
                  <a:cubicBezTo>
                    <a:pt x="12830" y="466"/>
                    <a:pt x="12364" y="1"/>
                    <a:pt x="11788" y="1"/>
                  </a:cubicBezTo>
                  <a:cubicBezTo>
                    <a:pt x="11433" y="1"/>
                    <a:pt x="11114" y="172"/>
                    <a:pt x="10931" y="442"/>
                  </a:cubicBezTo>
                  <a:cubicBezTo>
                    <a:pt x="9852" y="148"/>
                    <a:pt x="8725" y="1"/>
                    <a:pt x="7549" y="1"/>
                  </a:cubicBezTo>
                  <a:cubicBezTo>
                    <a:pt x="6384" y="1"/>
                    <a:pt x="5245" y="148"/>
                    <a:pt x="4167" y="442"/>
                  </a:cubicBezTo>
                  <a:cubicBezTo>
                    <a:pt x="3983" y="172"/>
                    <a:pt x="3664" y="1"/>
                    <a:pt x="3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0;p77">
              <a:extLst>
                <a:ext uri="{FF2B5EF4-FFF2-40B4-BE49-F238E27FC236}">
                  <a16:creationId xmlns:a16="http://schemas.microsoft.com/office/drawing/2014/main" id="{14247E0E-D3DD-7DEB-4144-CE02EE1820E1}"/>
                </a:ext>
              </a:extLst>
            </p:cNvPr>
            <p:cNvSpPr/>
            <p:nvPr/>
          </p:nvSpPr>
          <p:spPr>
            <a:xfrm>
              <a:off x="3513450" y="29192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21" y="0"/>
                    <a:pt x="148" y="25"/>
                    <a:pt x="86" y="86"/>
                  </a:cubicBezTo>
                  <a:cubicBezTo>
                    <a:pt x="37" y="135"/>
                    <a:pt x="0" y="221"/>
                    <a:pt x="0" y="294"/>
                  </a:cubicBezTo>
                  <a:cubicBezTo>
                    <a:pt x="0" y="368"/>
                    <a:pt x="37" y="441"/>
                    <a:pt x="86" y="503"/>
                  </a:cubicBezTo>
                  <a:cubicBezTo>
                    <a:pt x="148" y="552"/>
                    <a:pt x="221" y="588"/>
                    <a:pt x="295" y="588"/>
                  </a:cubicBezTo>
                  <a:cubicBezTo>
                    <a:pt x="380" y="588"/>
                    <a:pt x="454" y="552"/>
                    <a:pt x="503" y="503"/>
                  </a:cubicBezTo>
                  <a:cubicBezTo>
                    <a:pt x="564" y="441"/>
                    <a:pt x="589" y="368"/>
                    <a:pt x="589" y="294"/>
                  </a:cubicBezTo>
                  <a:cubicBezTo>
                    <a:pt x="589" y="221"/>
                    <a:pt x="564" y="135"/>
                    <a:pt x="503" y="86"/>
                  </a:cubicBezTo>
                  <a:cubicBezTo>
                    <a:pt x="454" y="25"/>
                    <a:pt x="38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061;p77">
            <a:extLst>
              <a:ext uri="{FF2B5EF4-FFF2-40B4-BE49-F238E27FC236}">
                <a16:creationId xmlns:a16="http://schemas.microsoft.com/office/drawing/2014/main" id="{1D8F0505-9D7D-45A7-2843-F8E250C32B16}"/>
              </a:ext>
            </a:extLst>
          </p:cNvPr>
          <p:cNvGrpSpPr/>
          <p:nvPr/>
        </p:nvGrpSpPr>
        <p:grpSpPr>
          <a:xfrm>
            <a:off x="4203047" y="4148795"/>
            <a:ext cx="370950" cy="445950"/>
            <a:chOff x="3945276" y="2617583"/>
            <a:chExt cx="370950" cy="445950"/>
          </a:xfrm>
        </p:grpSpPr>
        <p:sp>
          <p:nvSpPr>
            <p:cNvPr id="14" name="Google Shape;1062;p77">
              <a:extLst>
                <a:ext uri="{FF2B5EF4-FFF2-40B4-BE49-F238E27FC236}">
                  <a16:creationId xmlns:a16="http://schemas.microsoft.com/office/drawing/2014/main" id="{78B86A7F-03FB-9949-2ED7-D97EADEE542A}"/>
                </a:ext>
              </a:extLst>
            </p:cNvPr>
            <p:cNvSpPr/>
            <p:nvPr/>
          </p:nvSpPr>
          <p:spPr>
            <a:xfrm>
              <a:off x="4033285" y="2831677"/>
              <a:ext cx="17442" cy="17767"/>
            </a:xfrm>
            <a:custGeom>
              <a:avLst/>
              <a:gdLst/>
              <a:ahLst/>
              <a:cxnLst/>
              <a:rect l="l" t="t" r="r" b="b"/>
              <a:pathLst>
                <a:path w="590" h="601" extrusionOk="0">
                  <a:moveTo>
                    <a:pt x="295" y="1"/>
                  </a:moveTo>
                  <a:cubicBezTo>
                    <a:pt x="136" y="1"/>
                    <a:pt x="1" y="123"/>
                    <a:pt x="1" y="295"/>
                  </a:cubicBezTo>
                  <a:lnTo>
                    <a:pt x="1" y="307"/>
                  </a:lnTo>
                  <a:cubicBezTo>
                    <a:pt x="1" y="466"/>
                    <a:pt x="136" y="601"/>
                    <a:pt x="295" y="601"/>
                  </a:cubicBezTo>
                  <a:cubicBezTo>
                    <a:pt x="466" y="601"/>
                    <a:pt x="589" y="466"/>
                    <a:pt x="589" y="307"/>
                  </a:cubicBezTo>
                  <a:lnTo>
                    <a:pt x="589" y="295"/>
                  </a:lnTo>
                  <a:cubicBezTo>
                    <a:pt x="589" y="123"/>
                    <a:pt x="466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3;p77">
              <a:extLst>
                <a:ext uri="{FF2B5EF4-FFF2-40B4-BE49-F238E27FC236}">
                  <a16:creationId xmlns:a16="http://schemas.microsoft.com/office/drawing/2014/main" id="{461030C6-9A9B-D2BE-87C9-0103BF25C397}"/>
                </a:ext>
              </a:extLst>
            </p:cNvPr>
            <p:cNvSpPr/>
            <p:nvPr/>
          </p:nvSpPr>
          <p:spPr>
            <a:xfrm>
              <a:off x="3945276" y="2617583"/>
              <a:ext cx="370950" cy="445950"/>
            </a:xfrm>
            <a:custGeom>
              <a:avLst/>
              <a:gdLst/>
              <a:ahLst/>
              <a:cxnLst/>
              <a:rect l="l" t="t" r="r" b="b"/>
              <a:pathLst>
                <a:path w="12548" h="15085" extrusionOk="0">
                  <a:moveTo>
                    <a:pt x="4093" y="589"/>
                  </a:moveTo>
                  <a:cubicBezTo>
                    <a:pt x="3885" y="1079"/>
                    <a:pt x="3713" y="1643"/>
                    <a:pt x="3554" y="2268"/>
                  </a:cubicBezTo>
                  <a:lnTo>
                    <a:pt x="1801" y="2268"/>
                  </a:lnTo>
                  <a:cubicBezTo>
                    <a:pt x="2145" y="1630"/>
                    <a:pt x="2537" y="1067"/>
                    <a:pt x="2990" y="589"/>
                  </a:cubicBezTo>
                  <a:close/>
                  <a:moveTo>
                    <a:pt x="5894" y="589"/>
                  </a:moveTo>
                  <a:lnTo>
                    <a:pt x="5894" y="2268"/>
                  </a:lnTo>
                  <a:lnTo>
                    <a:pt x="4166" y="2268"/>
                  </a:lnTo>
                  <a:cubicBezTo>
                    <a:pt x="4326" y="1630"/>
                    <a:pt x="4522" y="1067"/>
                    <a:pt x="4730" y="589"/>
                  </a:cubicBezTo>
                  <a:close/>
                  <a:moveTo>
                    <a:pt x="7634" y="589"/>
                  </a:moveTo>
                  <a:cubicBezTo>
                    <a:pt x="7855" y="1067"/>
                    <a:pt x="8039" y="1630"/>
                    <a:pt x="8210" y="2268"/>
                  </a:cubicBezTo>
                  <a:lnTo>
                    <a:pt x="6482" y="2268"/>
                  </a:lnTo>
                  <a:lnTo>
                    <a:pt x="6482" y="589"/>
                  </a:lnTo>
                  <a:close/>
                  <a:moveTo>
                    <a:pt x="9386" y="589"/>
                  </a:moveTo>
                  <a:cubicBezTo>
                    <a:pt x="9828" y="1067"/>
                    <a:pt x="10232" y="1630"/>
                    <a:pt x="10563" y="2268"/>
                  </a:cubicBezTo>
                  <a:lnTo>
                    <a:pt x="8811" y="2268"/>
                  </a:lnTo>
                  <a:cubicBezTo>
                    <a:pt x="8664" y="1643"/>
                    <a:pt x="8480" y="1079"/>
                    <a:pt x="8284" y="589"/>
                  </a:cubicBezTo>
                  <a:close/>
                  <a:moveTo>
                    <a:pt x="11494" y="2868"/>
                  </a:moveTo>
                  <a:cubicBezTo>
                    <a:pt x="11751" y="2868"/>
                    <a:pt x="11960" y="3064"/>
                    <a:pt x="11960" y="3321"/>
                  </a:cubicBezTo>
                  <a:cubicBezTo>
                    <a:pt x="11960" y="3579"/>
                    <a:pt x="11751" y="3787"/>
                    <a:pt x="11494" y="3787"/>
                  </a:cubicBezTo>
                  <a:lnTo>
                    <a:pt x="1054" y="3787"/>
                  </a:lnTo>
                  <a:cubicBezTo>
                    <a:pt x="797" y="3787"/>
                    <a:pt x="588" y="3579"/>
                    <a:pt x="588" y="3321"/>
                  </a:cubicBezTo>
                  <a:cubicBezTo>
                    <a:pt x="588" y="3064"/>
                    <a:pt x="797" y="2868"/>
                    <a:pt x="1054" y="2868"/>
                  </a:cubicBezTo>
                  <a:close/>
                  <a:moveTo>
                    <a:pt x="5894" y="4375"/>
                  </a:moveTo>
                  <a:lnTo>
                    <a:pt x="5894" y="10723"/>
                  </a:lnTo>
                  <a:lnTo>
                    <a:pt x="3774" y="10723"/>
                  </a:lnTo>
                  <a:cubicBezTo>
                    <a:pt x="3689" y="10134"/>
                    <a:pt x="3640" y="9522"/>
                    <a:pt x="3603" y="8897"/>
                  </a:cubicBezTo>
                  <a:cubicBezTo>
                    <a:pt x="3603" y="8744"/>
                    <a:pt x="3468" y="8614"/>
                    <a:pt x="3317" y="8614"/>
                  </a:cubicBezTo>
                  <a:cubicBezTo>
                    <a:pt x="3310" y="8614"/>
                    <a:pt x="3303" y="8614"/>
                    <a:pt x="3296" y="8615"/>
                  </a:cubicBezTo>
                  <a:cubicBezTo>
                    <a:pt x="3137" y="8627"/>
                    <a:pt x="3015" y="8762"/>
                    <a:pt x="3015" y="8921"/>
                  </a:cubicBezTo>
                  <a:cubicBezTo>
                    <a:pt x="3051" y="9534"/>
                    <a:pt x="3100" y="10147"/>
                    <a:pt x="3174" y="10723"/>
                  </a:cubicBezTo>
                  <a:lnTo>
                    <a:pt x="993" y="10723"/>
                  </a:lnTo>
                  <a:cubicBezTo>
                    <a:pt x="723" y="9718"/>
                    <a:pt x="588" y="8652"/>
                    <a:pt x="588" y="7549"/>
                  </a:cubicBezTo>
                  <a:cubicBezTo>
                    <a:pt x="588" y="6446"/>
                    <a:pt x="723" y="5380"/>
                    <a:pt x="993" y="4375"/>
                  </a:cubicBezTo>
                  <a:lnTo>
                    <a:pt x="3174" y="4375"/>
                  </a:lnTo>
                  <a:cubicBezTo>
                    <a:pt x="3113" y="4890"/>
                    <a:pt x="3064" y="5417"/>
                    <a:pt x="3027" y="5968"/>
                  </a:cubicBezTo>
                  <a:cubicBezTo>
                    <a:pt x="3015" y="6127"/>
                    <a:pt x="3149" y="6262"/>
                    <a:pt x="3309" y="6274"/>
                  </a:cubicBezTo>
                  <a:lnTo>
                    <a:pt x="3321" y="6274"/>
                  </a:lnTo>
                  <a:cubicBezTo>
                    <a:pt x="3480" y="6274"/>
                    <a:pt x="3603" y="6152"/>
                    <a:pt x="3615" y="5993"/>
                  </a:cubicBezTo>
                  <a:cubicBezTo>
                    <a:pt x="3652" y="5441"/>
                    <a:pt x="3701" y="4902"/>
                    <a:pt x="3774" y="4375"/>
                  </a:cubicBezTo>
                  <a:close/>
                  <a:moveTo>
                    <a:pt x="8602" y="4375"/>
                  </a:moveTo>
                  <a:cubicBezTo>
                    <a:pt x="8737" y="5380"/>
                    <a:pt x="8798" y="6446"/>
                    <a:pt x="8798" y="7549"/>
                  </a:cubicBezTo>
                  <a:cubicBezTo>
                    <a:pt x="8798" y="8639"/>
                    <a:pt x="8737" y="9718"/>
                    <a:pt x="8602" y="10723"/>
                  </a:cubicBezTo>
                  <a:lnTo>
                    <a:pt x="6482" y="10723"/>
                  </a:lnTo>
                  <a:lnTo>
                    <a:pt x="6482" y="4375"/>
                  </a:lnTo>
                  <a:close/>
                  <a:moveTo>
                    <a:pt x="11372" y="4375"/>
                  </a:moveTo>
                  <a:cubicBezTo>
                    <a:pt x="11641" y="5380"/>
                    <a:pt x="11788" y="6446"/>
                    <a:pt x="11788" y="7549"/>
                  </a:cubicBezTo>
                  <a:cubicBezTo>
                    <a:pt x="11788" y="8639"/>
                    <a:pt x="11641" y="9718"/>
                    <a:pt x="11372" y="10723"/>
                  </a:cubicBezTo>
                  <a:lnTo>
                    <a:pt x="9190" y="10723"/>
                  </a:lnTo>
                  <a:cubicBezTo>
                    <a:pt x="9325" y="9706"/>
                    <a:pt x="9386" y="8639"/>
                    <a:pt x="9386" y="7549"/>
                  </a:cubicBezTo>
                  <a:cubicBezTo>
                    <a:pt x="9386" y="6446"/>
                    <a:pt x="9325" y="5380"/>
                    <a:pt x="9190" y="4375"/>
                  </a:cubicBezTo>
                  <a:close/>
                  <a:moveTo>
                    <a:pt x="11494" y="11311"/>
                  </a:moveTo>
                  <a:cubicBezTo>
                    <a:pt x="11751" y="11311"/>
                    <a:pt x="11960" y="11519"/>
                    <a:pt x="11960" y="11776"/>
                  </a:cubicBezTo>
                  <a:cubicBezTo>
                    <a:pt x="11960" y="12021"/>
                    <a:pt x="11751" y="12230"/>
                    <a:pt x="11494" y="12230"/>
                  </a:cubicBezTo>
                  <a:lnTo>
                    <a:pt x="1054" y="12230"/>
                  </a:lnTo>
                  <a:cubicBezTo>
                    <a:pt x="797" y="12230"/>
                    <a:pt x="588" y="12021"/>
                    <a:pt x="588" y="11776"/>
                  </a:cubicBezTo>
                  <a:cubicBezTo>
                    <a:pt x="588" y="11519"/>
                    <a:pt x="797" y="11311"/>
                    <a:pt x="1054" y="11311"/>
                  </a:cubicBezTo>
                  <a:close/>
                  <a:moveTo>
                    <a:pt x="3554" y="12818"/>
                  </a:moveTo>
                  <a:cubicBezTo>
                    <a:pt x="3713" y="13443"/>
                    <a:pt x="3885" y="14007"/>
                    <a:pt x="4093" y="14497"/>
                  </a:cubicBezTo>
                  <a:lnTo>
                    <a:pt x="2990" y="14497"/>
                  </a:lnTo>
                  <a:cubicBezTo>
                    <a:pt x="2537" y="14031"/>
                    <a:pt x="2145" y="13467"/>
                    <a:pt x="1814" y="12818"/>
                  </a:cubicBezTo>
                  <a:close/>
                  <a:moveTo>
                    <a:pt x="5894" y="12818"/>
                  </a:moveTo>
                  <a:lnTo>
                    <a:pt x="5894" y="14497"/>
                  </a:lnTo>
                  <a:lnTo>
                    <a:pt x="4730" y="14497"/>
                  </a:lnTo>
                  <a:cubicBezTo>
                    <a:pt x="4522" y="14019"/>
                    <a:pt x="4326" y="13467"/>
                    <a:pt x="4166" y="12818"/>
                  </a:cubicBezTo>
                  <a:close/>
                  <a:moveTo>
                    <a:pt x="8210" y="12818"/>
                  </a:moveTo>
                  <a:cubicBezTo>
                    <a:pt x="8039" y="13467"/>
                    <a:pt x="7855" y="14019"/>
                    <a:pt x="7634" y="14497"/>
                  </a:cubicBezTo>
                  <a:lnTo>
                    <a:pt x="6482" y="14497"/>
                  </a:lnTo>
                  <a:lnTo>
                    <a:pt x="6482" y="12818"/>
                  </a:lnTo>
                  <a:close/>
                  <a:moveTo>
                    <a:pt x="10563" y="12818"/>
                  </a:moveTo>
                  <a:cubicBezTo>
                    <a:pt x="10220" y="13467"/>
                    <a:pt x="9828" y="14031"/>
                    <a:pt x="9386" y="14497"/>
                  </a:cubicBezTo>
                  <a:lnTo>
                    <a:pt x="8284" y="14497"/>
                  </a:lnTo>
                  <a:cubicBezTo>
                    <a:pt x="8480" y="14007"/>
                    <a:pt x="8664" y="13443"/>
                    <a:pt x="8811" y="12818"/>
                  </a:cubicBezTo>
                  <a:close/>
                  <a:moveTo>
                    <a:pt x="2855" y="1"/>
                  </a:moveTo>
                  <a:cubicBezTo>
                    <a:pt x="2782" y="1"/>
                    <a:pt x="2708" y="37"/>
                    <a:pt x="2647" y="86"/>
                  </a:cubicBezTo>
                  <a:cubicBezTo>
                    <a:pt x="2059" y="687"/>
                    <a:pt x="1556" y="1422"/>
                    <a:pt x="1140" y="2268"/>
                  </a:cubicBezTo>
                  <a:lnTo>
                    <a:pt x="1054" y="2268"/>
                  </a:lnTo>
                  <a:cubicBezTo>
                    <a:pt x="466" y="2268"/>
                    <a:pt x="0" y="2745"/>
                    <a:pt x="0" y="3321"/>
                  </a:cubicBezTo>
                  <a:cubicBezTo>
                    <a:pt x="0" y="3677"/>
                    <a:pt x="172" y="3983"/>
                    <a:pt x="441" y="4179"/>
                  </a:cubicBezTo>
                  <a:cubicBezTo>
                    <a:pt x="147" y="5245"/>
                    <a:pt x="0" y="6385"/>
                    <a:pt x="0" y="7549"/>
                  </a:cubicBezTo>
                  <a:cubicBezTo>
                    <a:pt x="0" y="8713"/>
                    <a:pt x="147" y="9853"/>
                    <a:pt x="441" y="10919"/>
                  </a:cubicBezTo>
                  <a:cubicBezTo>
                    <a:pt x="172" y="11115"/>
                    <a:pt x="0" y="11421"/>
                    <a:pt x="0" y="11776"/>
                  </a:cubicBezTo>
                  <a:cubicBezTo>
                    <a:pt x="0" y="12352"/>
                    <a:pt x="466" y="12818"/>
                    <a:pt x="1054" y="12818"/>
                  </a:cubicBezTo>
                  <a:lnTo>
                    <a:pt x="1152" y="12818"/>
                  </a:lnTo>
                  <a:cubicBezTo>
                    <a:pt x="1556" y="13676"/>
                    <a:pt x="2071" y="14399"/>
                    <a:pt x="2647" y="14999"/>
                  </a:cubicBezTo>
                  <a:cubicBezTo>
                    <a:pt x="2708" y="15060"/>
                    <a:pt x="2782" y="15085"/>
                    <a:pt x="2855" y="15085"/>
                  </a:cubicBezTo>
                  <a:lnTo>
                    <a:pt x="9509" y="15085"/>
                  </a:lnTo>
                  <a:cubicBezTo>
                    <a:pt x="9595" y="15085"/>
                    <a:pt x="9668" y="15060"/>
                    <a:pt x="9717" y="14999"/>
                  </a:cubicBezTo>
                  <a:cubicBezTo>
                    <a:pt x="10306" y="14399"/>
                    <a:pt x="10808" y="13676"/>
                    <a:pt x="11225" y="12818"/>
                  </a:cubicBezTo>
                  <a:lnTo>
                    <a:pt x="11494" y="12818"/>
                  </a:lnTo>
                  <a:cubicBezTo>
                    <a:pt x="12082" y="12818"/>
                    <a:pt x="12548" y="12352"/>
                    <a:pt x="12548" y="11776"/>
                  </a:cubicBezTo>
                  <a:cubicBezTo>
                    <a:pt x="12548" y="11360"/>
                    <a:pt x="12303" y="11004"/>
                    <a:pt x="11960" y="10833"/>
                  </a:cubicBezTo>
                  <a:cubicBezTo>
                    <a:pt x="12229" y="9779"/>
                    <a:pt x="12376" y="8676"/>
                    <a:pt x="12376" y="7549"/>
                  </a:cubicBezTo>
                  <a:cubicBezTo>
                    <a:pt x="12376" y="6409"/>
                    <a:pt x="12229" y="5306"/>
                    <a:pt x="11960" y="4265"/>
                  </a:cubicBezTo>
                  <a:cubicBezTo>
                    <a:pt x="12303" y="4093"/>
                    <a:pt x="12548" y="3738"/>
                    <a:pt x="12548" y="3321"/>
                  </a:cubicBezTo>
                  <a:cubicBezTo>
                    <a:pt x="12548" y="2745"/>
                    <a:pt x="12082" y="2268"/>
                    <a:pt x="11494" y="2268"/>
                  </a:cubicBezTo>
                  <a:lnTo>
                    <a:pt x="11225" y="2268"/>
                  </a:lnTo>
                  <a:cubicBezTo>
                    <a:pt x="10808" y="1422"/>
                    <a:pt x="10306" y="687"/>
                    <a:pt x="9717" y="86"/>
                  </a:cubicBezTo>
                  <a:cubicBezTo>
                    <a:pt x="9668" y="37"/>
                    <a:pt x="9595" y="1"/>
                    <a:pt x="9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body" idx="1"/>
          </p:nvPr>
        </p:nvSpPr>
        <p:spPr>
          <a:xfrm>
            <a:off x="722375" y="1252312"/>
            <a:ext cx="7708500" cy="6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b="1" dirty="0">
                <a:solidFill>
                  <a:schemeClr val="dk1"/>
                </a:solidFill>
              </a:rPr>
              <a:t>These are the ideal ranges for key features linked to higher wine quality. </a:t>
            </a:r>
            <a:br>
              <a:rPr lang="en-GB" b="1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Staying within these “sweet spots” can help improve product selection and customer satisfaction.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Red Wine Sweet Spot</a:t>
            </a:r>
            <a:endParaRPr sz="3200" dirty="0"/>
          </a:p>
        </p:txBody>
      </p:sp>
      <p:graphicFrame>
        <p:nvGraphicFramePr>
          <p:cNvPr id="272" name="Google Shape;272;p45"/>
          <p:cNvGraphicFramePr/>
          <p:nvPr>
            <p:extLst>
              <p:ext uri="{D42A27DB-BD31-4B8C-83A1-F6EECF244321}">
                <p14:modId xmlns:p14="http://schemas.microsoft.com/office/powerpoint/2010/main" val="269064396"/>
              </p:ext>
            </p:extLst>
          </p:nvPr>
        </p:nvGraphicFramePr>
        <p:xfrm>
          <a:off x="713251" y="1924104"/>
          <a:ext cx="7717624" cy="2317044"/>
        </p:xfrm>
        <a:graphic>
          <a:graphicData uri="http://schemas.openxmlformats.org/drawingml/2006/table">
            <a:tbl>
              <a:tblPr>
                <a:noFill/>
                <a:tableStyleId>{FD9F62F9-7F4F-4D80-AFA6-571B62187662}</a:tableStyleId>
              </a:tblPr>
              <a:tblGrid>
                <a:gridCol w="162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208">
                  <a:extLst>
                    <a:ext uri="{9D8B030D-6E8A-4147-A177-3AD203B41FA5}">
                      <a16:colId xmlns:a16="http://schemas.microsoft.com/office/drawing/2014/main" val="4214978144"/>
                    </a:ext>
                  </a:extLst>
                </a:gridCol>
                <a:gridCol w="1622208">
                  <a:extLst>
                    <a:ext uri="{9D8B030D-6E8A-4147-A177-3AD203B41FA5}">
                      <a16:colId xmlns:a16="http://schemas.microsoft.com/office/drawing/2014/main" val="1372980225"/>
                    </a:ext>
                  </a:extLst>
                </a:gridCol>
                <a:gridCol w="28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2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Feature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Ideal</a:t>
                      </a:r>
                      <a:r>
                        <a:rPr lang="en-SE" sz="1100" b="1" dirty="0">
                          <a:solidFill>
                            <a:srgbClr val="480C2F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Range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Warning</a:t>
                      </a:r>
                      <a:r>
                        <a:rPr lang="en-SE" sz="1100" b="1" dirty="0">
                          <a:solidFill>
                            <a:srgbClr val="480C2F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Range</a:t>
                      </a:r>
                    </a:p>
                  </a:txBody>
                  <a:tcPr marL="68580" marR="68580" marT="0" marB="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Effect</a:t>
                      </a:r>
                      <a:r>
                        <a:rPr lang="en-SE" sz="1100" b="1" dirty="0">
                          <a:solidFill>
                            <a:srgbClr val="480C2F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on</a:t>
                      </a:r>
                      <a:r>
                        <a:rPr lang="en-SE" sz="1100" b="1" dirty="0">
                          <a:solidFill>
                            <a:srgbClr val="480C2F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Quality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Alcohol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11–14%</a:t>
                      </a:r>
                      <a:r>
                        <a:rPr lang="en-SE" sz="1200" dirty="0"/>
                        <a:t>✅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&lt;10%</a:t>
                      </a:r>
                      <a:r>
                        <a:rPr lang="en-SE" sz="1200" dirty="0"/>
                        <a:t>❌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Higher alcohol → better quality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2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Sulphates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0.7-0.9 g/L</a:t>
                      </a:r>
                      <a:r>
                        <a:rPr lang="en-SE" sz="1200" dirty="0"/>
                        <a:t>✅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&lt;0.5 or &gt;0.9 g/L</a:t>
                      </a:r>
                      <a:r>
                        <a:rPr lang="en-SE" sz="1200" dirty="0"/>
                        <a:t>❌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Higher sulphates  → better quality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2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Volatile</a:t>
                      </a:r>
                      <a:r>
                        <a:rPr lang="en-SE" sz="1100" b="1" dirty="0">
                          <a:solidFill>
                            <a:srgbClr val="480C2F"/>
                          </a:solidFill>
                          <a:effectLst/>
                          <a:latin typeface="Aptos" panose="020B00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E" sz="1400" b="1" i="0" u="none" strike="noStrike" cap="none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Acidity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&lt;0.3 g/L</a:t>
                      </a:r>
                      <a:r>
                        <a:rPr lang="en-SE" sz="1200" dirty="0"/>
                        <a:t>✅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&gt;0.4 g/L</a:t>
                      </a:r>
                      <a:r>
                        <a:rPr lang="en-SE" sz="1200" dirty="0"/>
                        <a:t>❌</a:t>
                      </a:r>
                      <a:endParaRPr lang="en-SE" sz="1200" b="0" i="0" u="none" strike="noStrike" cap="none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SE" sz="1200" b="0" i="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Higher VA → worse quality</a:t>
                      </a: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 amt="30000"/>
          </a:blip>
          <a:srcRect t="4212" b="4212"/>
          <a:stretch/>
        </p:blipFill>
        <p:spPr>
          <a:xfrm rot="-1664122">
            <a:off x="7971211" y="-265213"/>
            <a:ext cx="1641558" cy="18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364869" y="709076"/>
            <a:ext cx="6116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D33F5A9C-18F9-171A-0C69-540A35E0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>
            <a:extLst>
              <a:ext uri="{FF2B5EF4-FFF2-40B4-BE49-F238E27FC236}">
                <a16:creationId xmlns:a16="http://schemas.microsoft.com/office/drawing/2014/main" id="{EF384BE7-6F9C-5858-CDB8-B5F7A1CBA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7085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</a:t>
            </a:r>
            <a:endParaRPr sz="3200" dirty="0"/>
          </a:p>
        </p:txBody>
      </p:sp>
      <p:pic>
        <p:nvPicPr>
          <p:cNvPr id="460" name="Google Shape;460;p53">
            <a:extLst>
              <a:ext uri="{FF2B5EF4-FFF2-40B4-BE49-F238E27FC236}">
                <a16:creationId xmlns:a16="http://schemas.microsoft.com/office/drawing/2014/main" id="{D9A4C5A2-F2D6-F631-16F6-857A5CF0DD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240907"/>
            <a:ext cx="1218225" cy="126709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84;p63">
            <a:extLst>
              <a:ext uri="{FF2B5EF4-FFF2-40B4-BE49-F238E27FC236}">
                <a16:creationId xmlns:a16="http://schemas.microsoft.com/office/drawing/2014/main" id="{3E889611-E1F2-D056-28E4-7FFDA183752D}"/>
              </a:ext>
            </a:extLst>
          </p:cNvPr>
          <p:cNvSpPr txBox="1"/>
          <p:nvPr/>
        </p:nvSpPr>
        <p:spPr>
          <a:xfrm>
            <a:off x="1783363" y="1661788"/>
            <a:ext cx="26244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Wines with moderate to high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alcohol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 levels tend to receive higher quality ratings.</a:t>
            </a:r>
            <a:endParaRPr dirty="0">
              <a:solidFill>
                <a:srgbClr val="4C113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Actor"/>
            </a:endParaRPr>
          </a:p>
        </p:txBody>
      </p:sp>
      <p:sp>
        <p:nvSpPr>
          <p:cNvPr id="15" name="Google Shape;587;p63">
            <a:extLst>
              <a:ext uri="{FF2B5EF4-FFF2-40B4-BE49-F238E27FC236}">
                <a16:creationId xmlns:a16="http://schemas.microsoft.com/office/drawing/2014/main" id="{7E3A9410-17AC-D09C-0132-137B6E7E5550}"/>
              </a:ext>
            </a:extLst>
          </p:cNvPr>
          <p:cNvSpPr txBox="1"/>
          <p:nvPr/>
        </p:nvSpPr>
        <p:spPr>
          <a:xfrm>
            <a:off x="1783363" y="2716345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High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volatile acidity 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usually lowers wine quality, creating unpleasant smells and flavours.</a:t>
            </a:r>
            <a:endParaRPr dirty="0">
              <a:solidFill>
                <a:srgbClr val="4C113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Actor"/>
            </a:endParaRPr>
          </a:p>
        </p:txBody>
      </p:sp>
      <p:cxnSp>
        <p:nvCxnSpPr>
          <p:cNvPr id="16" name="Google Shape;588;p63">
            <a:extLst>
              <a:ext uri="{FF2B5EF4-FFF2-40B4-BE49-F238E27FC236}">
                <a16:creationId xmlns:a16="http://schemas.microsoft.com/office/drawing/2014/main" id="{DD7FC0EA-0BAF-AAB6-2EAC-A22061A68A88}"/>
              </a:ext>
            </a:extLst>
          </p:cNvPr>
          <p:cNvCxnSpPr/>
          <p:nvPr/>
        </p:nvCxnSpPr>
        <p:spPr>
          <a:xfrm>
            <a:off x="1718550" y="2565238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590;p63">
            <a:extLst>
              <a:ext uri="{FF2B5EF4-FFF2-40B4-BE49-F238E27FC236}">
                <a16:creationId xmlns:a16="http://schemas.microsoft.com/office/drawing/2014/main" id="{7B315E51-EDE4-E5E2-640D-807DCCAC71B5}"/>
              </a:ext>
            </a:extLst>
          </p:cNvPr>
          <p:cNvSpPr txBox="1"/>
          <p:nvPr/>
        </p:nvSpPr>
        <p:spPr>
          <a:xfrm>
            <a:off x="1777963" y="3804271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Sulphates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 help preserve wine and are positively linked to better ratings.</a:t>
            </a:r>
          </a:p>
        </p:txBody>
      </p:sp>
      <p:cxnSp>
        <p:nvCxnSpPr>
          <p:cNvPr id="19" name="Google Shape;591;p63">
            <a:extLst>
              <a:ext uri="{FF2B5EF4-FFF2-40B4-BE49-F238E27FC236}">
                <a16:creationId xmlns:a16="http://schemas.microsoft.com/office/drawing/2014/main" id="{4BE79AA8-BECD-E52E-8C59-2020F2EEAA87}"/>
              </a:ext>
            </a:extLst>
          </p:cNvPr>
          <p:cNvCxnSpPr/>
          <p:nvPr/>
        </p:nvCxnSpPr>
        <p:spPr>
          <a:xfrm>
            <a:off x="1718550" y="3687725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88;p63">
            <a:extLst>
              <a:ext uri="{FF2B5EF4-FFF2-40B4-BE49-F238E27FC236}">
                <a16:creationId xmlns:a16="http://schemas.microsoft.com/office/drawing/2014/main" id="{52678082-D524-366E-4B9F-82F84DE2AB66}"/>
              </a:ext>
            </a:extLst>
          </p:cNvPr>
          <p:cNvCxnSpPr/>
          <p:nvPr/>
        </p:nvCxnSpPr>
        <p:spPr>
          <a:xfrm>
            <a:off x="1718550" y="1507999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7;p63">
            <a:extLst>
              <a:ext uri="{FF2B5EF4-FFF2-40B4-BE49-F238E27FC236}">
                <a16:creationId xmlns:a16="http://schemas.microsoft.com/office/drawing/2014/main" id="{EF092DEB-CB61-7EEC-DB6D-852A71958CBD}"/>
              </a:ext>
            </a:extLst>
          </p:cNvPr>
          <p:cNvSpPr txBox="1"/>
          <p:nvPr/>
        </p:nvSpPr>
        <p:spPr>
          <a:xfrm>
            <a:off x="5699896" y="2033550"/>
            <a:ext cx="2621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Some features are less important e.g.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sugar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,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pH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 and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free sulphur dioxide.</a:t>
            </a:r>
            <a:endParaRPr b="1" dirty="0">
              <a:solidFill>
                <a:srgbClr val="4C1130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  <a:sym typeface="Actor"/>
            </a:endParaRPr>
          </a:p>
        </p:txBody>
      </p:sp>
      <p:cxnSp>
        <p:nvCxnSpPr>
          <p:cNvPr id="59" name="Google Shape;588;p63">
            <a:extLst>
              <a:ext uri="{FF2B5EF4-FFF2-40B4-BE49-F238E27FC236}">
                <a16:creationId xmlns:a16="http://schemas.microsoft.com/office/drawing/2014/main" id="{F6C46200-F09C-A143-9369-B90BB1D70B31}"/>
              </a:ext>
            </a:extLst>
          </p:cNvPr>
          <p:cNvCxnSpPr/>
          <p:nvPr/>
        </p:nvCxnSpPr>
        <p:spPr>
          <a:xfrm>
            <a:off x="5635083" y="1882443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590;p63">
            <a:extLst>
              <a:ext uri="{FF2B5EF4-FFF2-40B4-BE49-F238E27FC236}">
                <a16:creationId xmlns:a16="http://schemas.microsoft.com/office/drawing/2014/main" id="{9D058255-2EAD-AB76-C7D9-843369941AA1}"/>
              </a:ext>
            </a:extLst>
          </p:cNvPr>
          <p:cNvSpPr txBox="1"/>
          <p:nvPr/>
        </p:nvSpPr>
        <p:spPr>
          <a:xfrm>
            <a:off x="5694495" y="3170078"/>
            <a:ext cx="26271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Stay within the </a:t>
            </a:r>
            <a:r>
              <a:rPr lang="en-GB" b="1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ideal ranges </a:t>
            </a:r>
            <a:r>
              <a:rPr lang="en-GB" dirty="0">
                <a:solidFill>
                  <a:srgbClr val="4C113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sym typeface="Actor"/>
              </a:rPr>
              <a:t>to keep customers satisfied with their drinks.</a:t>
            </a:r>
          </a:p>
        </p:txBody>
      </p:sp>
      <p:cxnSp>
        <p:nvCxnSpPr>
          <p:cNvPr id="61" name="Google Shape;591;p63">
            <a:extLst>
              <a:ext uri="{FF2B5EF4-FFF2-40B4-BE49-F238E27FC236}">
                <a16:creationId xmlns:a16="http://schemas.microsoft.com/office/drawing/2014/main" id="{D4038FB1-AD60-8C2F-BA30-337BFC47D1DB}"/>
              </a:ext>
            </a:extLst>
          </p:cNvPr>
          <p:cNvCxnSpPr/>
          <p:nvPr/>
        </p:nvCxnSpPr>
        <p:spPr>
          <a:xfrm>
            <a:off x="5635083" y="3004930"/>
            <a:ext cx="0" cy="920400"/>
          </a:xfrm>
          <a:prstGeom prst="straightConnector1">
            <a:avLst/>
          </a:prstGeom>
          <a:noFill/>
          <a:ln w="19050" cap="flat" cmpd="sng">
            <a:solidFill>
              <a:srgbClr val="551C3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071;p77">
            <a:extLst>
              <a:ext uri="{FF2B5EF4-FFF2-40B4-BE49-F238E27FC236}">
                <a16:creationId xmlns:a16="http://schemas.microsoft.com/office/drawing/2014/main" id="{1B46F2B9-48EE-A0F0-9A90-014CF9EBB345}"/>
              </a:ext>
            </a:extLst>
          </p:cNvPr>
          <p:cNvGrpSpPr/>
          <p:nvPr/>
        </p:nvGrpSpPr>
        <p:grpSpPr>
          <a:xfrm>
            <a:off x="921416" y="2802442"/>
            <a:ext cx="366279" cy="445991"/>
            <a:chOff x="2204970" y="2618618"/>
            <a:chExt cx="366279" cy="445991"/>
          </a:xfrm>
        </p:grpSpPr>
        <p:grpSp>
          <p:nvGrpSpPr>
            <p:cNvPr id="63" name="Google Shape;1072;p77">
              <a:extLst>
                <a:ext uri="{FF2B5EF4-FFF2-40B4-BE49-F238E27FC236}">
                  <a16:creationId xmlns:a16="http://schemas.microsoft.com/office/drawing/2014/main" id="{8905FEDF-7E3F-79F8-BBC3-7D2FF1252F4E}"/>
                </a:ext>
              </a:extLst>
            </p:cNvPr>
            <p:cNvGrpSpPr/>
            <p:nvPr/>
          </p:nvGrpSpPr>
          <p:grpSpPr>
            <a:xfrm>
              <a:off x="2204970" y="2644052"/>
              <a:ext cx="366279" cy="420556"/>
              <a:chOff x="1891675" y="1520800"/>
              <a:chExt cx="309750" cy="355650"/>
            </a:xfrm>
          </p:grpSpPr>
          <p:sp>
            <p:nvSpPr>
              <p:cNvPr id="466" name="Google Shape;1073;p77">
                <a:extLst>
                  <a:ext uri="{FF2B5EF4-FFF2-40B4-BE49-F238E27FC236}">
                    <a16:creationId xmlns:a16="http://schemas.microsoft.com/office/drawing/2014/main" id="{AFB395BD-F60A-B14A-88FA-FC382D9F22C7}"/>
                  </a:ext>
                </a:extLst>
              </p:cNvPr>
              <p:cNvSpPr/>
              <p:nvPr/>
            </p:nvSpPr>
            <p:spPr>
              <a:xfrm>
                <a:off x="1891675" y="1690150"/>
                <a:ext cx="148600" cy="186300"/>
              </a:xfrm>
              <a:custGeom>
                <a:avLst/>
                <a:gdLst/>
                <a:ahLst/>
                <a:cxnLst/>
                <a:rect l="l" t="t" r="r" b="b"/>
                <a:pathLst>
                  <a:path w="5944" h="7452" extrusionOk="0">
                    <a:moveTo>
                      <a:pt x="3505" y="663"/>
                    </a:moveTo>
                    <a:lnTo>
                      <a:pt x="5294" y="1692"/>
                    </a:lnTo>
                    <a:lnTo>
                      <a:pt x="4939" y="3114"/>
                    </a:lnTo>
                    <a:cubicBezTo>
                      <a:pt x="4912" y="3117"/>
                      <a:pt x="4881" y="3119"/>
                      <a:pt x="4845" y="3119"/>
                    </a:cubicBezTo>
                    <a:cubicBezTo>
                      <a:pt x="4599" y="3119"/>
                      <a:pt x="4147" y="3020"/>
                      <a:pt x="3677" y="2464"/>
                    </a:cubicBezTo>
                    <a:cubicBezTo>
                      <a:pt x="3248" y="1950"/>
                      <a:pt x="2807" y="1741"/>
                      <a:pt x="2452" y="1668"/>
                    </a:cubicBezTo>
                    <a:lnTo>
                      <a:pt x="3505" y="663"/>
                    </a:lnTo>
                    <a:close/>
                    <a:moveTo>
                      <a:pt x="2100" y="2213"/>
                    </a:moveTo>
                    <a:cubicBezTo>
                      <a:pt x="2351" y="2213"/>
                      <a:pt x="2784" y="2311"/>
                      <a:pt x="3223" y="2844"/>
                    </a:cubicBezTo>
                    <a:cubicBezTo>
                      <a:pt x="3799" y="3530"/>
                      <a:pt x="4400" y="3690"/>
                      <a:pt x="4792" y="3702"/>
                    </a:cubicBezTo>
                    <a:cubicBezTo>
                      <a:pt x="4645" y="4082"/>
                      <a:pt x="4363" y="4400"/>
                      <a:pt x="3983" y="4560"/>
                    </a:cubicBezTo>
                    <a:cubicBezTo>
                      <a:pt x="3796" y="4645"/>
                      <a:pt x="3595" y="4686"/>
                      <a:pt x="3393" y="4686"/>
                    </a:cubicBezTo>
                    <a:cubicBezTo>
                      <a:pt x="3132" y="4686"/>
                      <a:pt x="2870" y="4618"/>
                      <a:pt x="2635" y="4486"/>
                    </a:cubicBezTo>
                    <a:lnTo>
                      <a:pt x="2415" y="4351"/>
                    </a:lnTo>
                    <a:cubicBezTo>
                      <a:pt x="1998" y="4119"/>
                      <a:pt x="1729" y="3702"/>
                      <a:pt x="1680" y="3224"/>
                    </a:cubicBezTo>
                    <a:cubicBezTo>
                      <a:pt x="1631" y="2881"/>
                      <a:pt x="1729" y="2513"/>
                      <a:pt x="1925" y="2232"/>
                    </a:cubicBezTo>
                    <a:cubicBezTo>
                      <a:pt x="1962" y="2223"/>
                      <a:pt x="2023" y="2213"/>
                      <a:pt x="2100" y="2213"/>
                    </a:cubicBezTo>
                    <a:close/>
                    <a:moveTo>
                      <a:pt x="3465" y="1"/>
                    </a:moveTo>
                    <a:cubicBezTo>
                      <a:pt x="3390" y="1"/>
                      <a:pt x="3319" y="29"/>
                      <a:pt x="3260" y="87"/>
                    </a:cubicBezTo>
                    <a:lnTo>
                      <a:pt x="1716" y="1558"/>
                    </a:lnTo>
                    <a:cubicBezTo>
                      <a:pt x="1251" y="1999"/>
                      <a:pt x="1018" y="2648"/>
                      <a:pt x="1091" y="3298"/>
                    </a:cubicBezTo>
                    <a:cubicBezTo>
                      <a:pt x="1153" y="3898"/>
                      <a:pt x="1483" y="4437"/>
                      <a:pt x="1986" y="4780"/>
                    </a:cubicBezTo>
                    <a:lnTo>
                      <a:pt x="1140" y="6226"/>
                    </a:lnTo>
                    <a:lnTo>
                      <a:pt x="491" y="5846"/>
                    </a:lnTo>
                    <a:cubicBezTo>
                      <a:pt x="442" y="5818"/>
                      <a:pt x="390" y="5804"/>
                      <a:pt x="340" y="5804"/>
                    </a:cubicBezTo>
                    <a:cubicBezTo>
                      <a:pt x="239" y="5804"/>
                      <a:pt x="144" y="5859"/>
                      <a:pt x="87" y="5957"/>
                    </a:cubicBezTo>
                    <a:cubicBezTo>
                      <a:pt x="1" y="6091"/>
                      <a:pt x="50" y="6275"/>
                      <a:pt x="197" y="6361"/>
                    </a:cubicBezTo>
                    <a:lnTo>
                      <a:pt x="1104" y="6888"/>
                    </a:lnTo>
                    <a:lnTo>
                      <a:pt x="2010" y="7403"/>
                    </a:lnTo>
                    <a:cubicBezTo>
                      <a:pt x="2059" y="7439"/>
                      <a:pt x="2108" y="7452"/>
                      <a:pt x="2157" y="7452"/>
                    </a:cubicBezTo>
                    <a:cubicBezTo>
                      <a:pt x="2268" y="7452"/>
                      <a:pt x="2366" y="7390"/>
                      <a:pt x="2415" y="7305"/>
                    </a:cubicBezTo>
                    <a:cubicBezTo>
                      <a:pt x="2501" y="7158"/>
                      <a:pt x="2452" y="6974"/>
                      <a:pt x="2304" y="6900"/>
                    </a:cubicBezTo>
                    <a:lnTo>
                      <a:pt x="1655" y="6520"/>
                    </a:lnTo>
                    <a:lnTo>
                      <a:pt x="2488" y="5074"/>
                    </a:lnTo>
                    <a:cubicBezTo>
                      <a:pt x="2770" y="5209"/>
                      <a:pt x="3076" y="5270"/>
                      <a:pt x="3395" y="5270"/>
                    </a:cubicBezTo>
                    <a:cubicBezTo>
                      <a:pt x="3677" y="5270"/>
                      <a:pt x="3959" y="5221"/>
                      <a:pt x="4216" y="5099"/>
                    </a:cubicBezTo>
                    <a:cubicBezTo>
                      <a:pt x="4816" y="4842"/>
                      <a:pt x="5258" y="4315"/>
                      <a:pt x="5417" y="3690"/>
                    </a:cubicBezTo>
                    <a:lnTo>
                      <a:pt x="5919" y="1619"/>
                    </a:lnTo>
                    <a:cubicBezTo>
                      <a:pt x="5944" y="1484"/>
                      <a:pt x="5895" y="1362"/>
                      <a:pt x="5772" y="1288"/>
                    </a:cubicBezTo>
                    <a:lnTo>
                      <a:pt x="3616" y="38"/>
                    </a:lnTo>
                    <a:cubicBezTo>
                      <a:pt x="3566" y="13"/>
                      <a:pt x="3515" y="1"/>
                      <a:pt x="3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1074;p77">
                <a:extLst>
                  <a:ext uri="{FF2B5EF4-FFF2-40B4-BE49-F238E27FC236}">
                    <a16:creationId xmlns:a16="http://schemas.microsoft.com/office/drawing/2014/main" id="{FAD54916-F2E1-50B6-DB4F-E68AEFD5308C}"/>
                  </a:ext>
                </a:extLst>
              </p:cNvPr>
              <p:cNvSpPr/>
              <p:nvPr/>
            </p:nvSpPr>
            <p:spPr>
              <a:xfrm>
                <a:off x="2047600" y="1520800"/>
                <a:ext cx="153825" cy="35565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14226" extrusionOk="0">
                    <a:moveTo>
                      <a:pt x="2896" y="1"/>
                    </a:moveTo>
                    <a:cubicBezTo>
                      <a:pt x="2806" y="1"/>
                      <a:pt x="2718" y="42"/>
                      <a:pt x="2660" y="122"/>
                    </a:cubicBezTo>
                    <a:cubicBezTo>
                      <a:pt x="2072" y="918"/>
                      <a:pt x="1373" y="2205"/>
                      <a:pt x="1373" y="3773"/>
                    </a:cubicBezTo>
                    <a:cubicBezTo>
                      <a:pt x="1373" y="5195"/>
                      <a:pt x="785" y="6040"/>
                      <a:pt x="295" y="6506"/>
                    </a:cubicBezTo>
                    <a:cubicBezTo>
                      <a:pt x="99" y="6690"/>
                      <a:pt x="1" y="6959"/>
                      <a:pt x="50" y="7229"/>
                    </a:cubicBezTo>
                    <a:cubicBezTo>
                      <a:pt x="87" y="7486"/>
                      <a:pt x="246" y="7719"/>
                      <a:pt x="491" y="7829"/>
                    </a:cubicBezTo>
                    <a:cubicBezTo>
                      <a:pt x="565" y="7878"/>
                      <a:pt x="650" y="7915"/>
                      <a:pt x="736" y="7952"/>
                    </a:cubicBezTo>
                    <a:cubicBezTo>
                      <a:pt x="920" y="8038"/>
                      <a:pt x="1189" y="8172"/>
                      <a:pt x="1300" y="8246"/>
                    </a:cubicBezTo>
                    <a:lnTo>
                      <a:pt x="1300" y="8920"/>
                    </a:lnTo>
                    <a:cubicBezTo>
                      <a:pt x="1300" y="9018"/>
                      <a:pt x="1275" y="9116"/>
                      <a:pt x="1238" y="9202"/>
                    </a:cubicBezTo>
                    <a:lnTo>
                      <a:pt x="1153" y="9422"/>
                    </a:lnTo>
                    <a:cubicBezTo>
                      <a:pt x="1042" y="9704"/>
                      <a:pt x="1079" y="10035"/>
                      <a:pt x="1275" y="10280"/>
                    </a:cubicBezTo>
                    <a:lnTo>
                      <a:pt x="1275" y="10378"/>
                    </a:lnTo>
                    <a:cubicBezTo>
                      <a:pt x="1275" y="10599"/>
                      <a:pt x="1373" y="10807"/>
                      <a:pt x="1545" y="10942"/>
                    </a:cubicBezTo>
                    <a:lnTo>
                      <a:pt x="1545" y="11395"/>
                    </a:lnTo>
                    <a:cubicBezTo>
                      <a:pt x="1545" y="12265"/>
                      <a:pt x="2256" y="12976"/>
                      <a:pt x="3126" y="12976"/>
                    </a:cubicBezTo>
                    <a:lnTo>
                      <a:pt x="4020" y="12976"/>
                    </a:lnTo>
                    <a:cubicBezTo>
                      <a:pt x="4547" y="12976"/>
                      <a:pt x="5025" y="13233"/>
                      <a:pt x="5307" y="13674"/>
                    </a:cubicBezTo>
                    <a:lnTo>
                      <a:pt x="5564" y="14079"/>
                    </a:lnTo>
                    <a:cubicBezTo>
                      <a:pt x="5625" y="14177"/>
                      <a:pt x="5723" y="14226"/>
                      <a:pt x="5821" y="14226"/>
                    </a:cubicBezTo>
                    <a:cubicBezTo>
                      <a:pt x="5870" y="14226"/>
                      <a:pt x="5919" y="14201"/>
                      <a:pt x="5968" y="14177"/>
                    </a:cubicBezTo>
                    <a:cubicBezTo>
                      <a:pt x="6115" y="14091"/>
                      <a:pt x="6152" y="13907"/>
                      <a:pt x="6066" y="13772"/>
                    </a:cubicBezTo>
                    <a:lnTo>
                      <a:pt x="5809" y="13356"/>
                    </a:lnTo>
                    <a:cubicBezTo>
                      <a:pt x="5417" y="12743"/>
                      <a:pt x="4755" y="12375"/>
                      <a:pt x="4020" y="12375"/>
                    </a:cubicBezTo>
                    <a:lnTo>
                      <a:pt x="3126" y="12375"/>
                    </a:lnTo>
                    <a:cubicBezTo>
                      <a:pt x="2574" y="12375"/>
                      <a:pt x="2133" y="11934"/>
                      <a:pt x="2133" y="11395"/>
                    </a:cubicBezTo>
                    <a:lnTo>
                      <a:pt x="2133" y="10770"/>
                    </a:lnTo>
                    <a:cubicBezTo>
                      <a:pt x="2133" y="10660"/>
                      <a:pt x="2072" y="10550"/>
                      <a:pt x="1961" y="10501"/>
                    </a:cubicBezTo>
                    <a:lnTo>
                      <a:pt x="1949" y="10501"/>
                    </a:lnTo>
                    <a:cubicBezTo>
                      <a:pt x="1900" y="10476"/>
                      <a:pt x="1863" y="10427"/>
                      <a:pt x="1863" y="10378"/>
                    </a:cubicBezTo>
                    <a:lnTo>
                      <a:pt x="1863" y="10170"/>
                    </a:lnTo>
                    <a:cubicBezTo>
                      <a:pt x="1863" y="10108"/>
                      <a:pt x="1839" y="10047"/>
                      <a:pt x="1802" y="9998"/>
                    </a:cubicBezTo>
                    <a:lnTo>
                      <a:pt x="1741" y="9912"/>
                    </a:lnTo>
                    <a:cubicBezTo>
                      <a:pt x="1680" y="9839"/>
                      <a:pt x="1667" y="9729"/>
                      <a:pt x="1704" y="9643"/>
                    </a:cubicBezTo>
                    <a:lnTo>
                      <a:pt x="1790" y="9422"/>
                    </a:lnTo>
                    <a:cubicBezTo>
                      <a:pt x="1851" y="9263"/>
                      <a:pt x="1888" y="9091"/>
                      <a:pt x="1888" y="8920"/>
                    </a:cubicBezTo>
                    <a:lnTo>
                      <a:pt x="1888" y="8160"/>
                    </a:lnTo>
                    <a:cubicBezTo>
                      <a:pt x="1888" y="7854"/>
                      <a:pt x="1545" y="7694"/>
                      <a:pt x="981" y="7425"/>
                    </a:cubicBezTo>
                    <a:cubicBezTo>
                      <a:pt x="908" y="7388"/>
                      <a:pt x="834" y="7339"/>
                      <a:pt x="748" y="7302"/>
                    </a:cubicBezTo>
                    <a:cubicBezTo>
                      <a:pt x="687" y="7278"/>
                      <a:pt x="638" y="7217"/>
                      <a:pt x="626" y="7143"/>
                    </a:cubicBezTo>
                    <a:cubicBezTo>
                      <a:pt x="614" y="7057"/>
                      <a:pt x="638" y="6984"/>
                      <a:pt x="699" y="6935"/>
                    </a:cubicBezTo>
                    <a:cubicBezTo>
                      <a:pt x="1275" y="6396"/>
                      <a:pt x="1961" y="5415"/>
                      <a:pt x="1961" y="3773"/>
                    </a:cubicBezTo>
                    <a:cubicBezTo>
                      <a:pt x="1961" y="2364"/>
                      <a:pt x="2599" y="1200"/>
                      <a:pt x="3138" y="477"/>
                    </a:cubicBezTo>
                    <a:cubicBezTo>
                      <a:pt x="3236" y="342"/>
                      <a:pt x="3211" y="158"/>
                      <a:pt x="3077" y="60"/>
                    </a:cubicBezTo>
                    <a:cubicBezTo>
                      <a:pt x="3021" y="20"/>
                      <a:pt x="2958" y="1"/>
                      <a:pt x="2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1075;p77">
              <a:extLst>
                <a:ext uri="{FF2B5EF4-FFF2-40B4-BE49-F238E27FC236}">
                  <a16:creationId xmlns:a16="http://schemas.microsoft.com/office/drawing/2014/main" id="{D5E4B577-70CF-B55F-3FC4-14658844489B}"/>
                </a:ext>
              </a:extLst>
            </p:cNvPr>
            <p:cNvSpPr/>
            <p:nvPr/>
          </p:nvSpPr>
          <p:spPr>
            <a:xfrm>
              <a:off x="2487560" y="2618618"/>
              <a:ext cx="19955" cy="17826"/>
            </a:xfrm>
            <a:custGeom>
              <a:avLst/>
              <a:gdLst/>
              <a:ahLst/>
              <a:cxnLst/>
              <a:rect l="l" t="t" r="r" b="b"/>
              <a:pathLst>
                <a:path w="675" h="603" extrusionOk="0">
                  <a:moveTo>
                    <a:pt x="343" y="0"/>
                  </a:moveTo>
                  <a:cubicBezTo>
                    <a:pt x="274" y="0"/>
                    <a:pt x="204" y="25"/>
                    <a:pt x="148" y="76"/>
                  </a:cubicBezTo>
                  <a:cubicBezTo>
                    <a:pt x="148" y="76"/>
                    <a:pt x="148" y="76"/>
                    <a:pt x="135" y="88"/>
                  </a:cubicBezTo>
                  <a:cubicBezTo>
                    <a:pt x="13" y="198"/>
                    <a:pt x="1" y="382"/>
                    <a:pt x="111" y="505"/>
                  </a:cubicBezTo>
                  <a:cubicBezTo>
                    <a:pt x="172" y="566"/>
                    <a:pt x="246" y="603"/>
                    <a:pt x="331" y="603"/>
                  </a:cubicBezTo>
                  <a:cubicBezTo>
                    <a:pt x="405" y="603"/>
                    <a:pt x="478" y="578"/>
                    <a:pt x="528" y="517"/>
                  </a:cubicBezTo>
                  <a:lnTo>
                    <a:pt x="540" y="517"/>
                  </a:lnTo>
                  <a:cubicBezTo>
                    <a:pt x="662" y="407"/>
                    <a:pt x="675" y="223"/>
                    <a:pt x="564" y="100"/>
                  </a:cubicBezTo>
                  <a:cubicBezTo>
                    <a:pt x="505" y="34"/>
                    <a:pt x="424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953;p77">
            <a:extLst>
              <a:ext uri="{FF2B5EF4-FFF2-40B4-BE49-F238E27FC236}">
                <a16:creationId xmlns:a16="http://schemas.microsoft.com/office/drawing/2014/main" id="{3ED9D7A2-282B-FE15-4CA5-2295E81BBC9F}"/>
              </a:ext>
            </a:extLst>
          </p:cNvPr>
          <p:cNvGrpSpPr/>
          <p:nvPr/>
        </p:nvGrpSpPr>
        <p:grpSpPr>
          <a:xfrm>
            <a:off x="968538" y="3895782"/>
            <a:ext cx="326074" cy="446689"/>
            <a:chOff x="1907600" y="2596950"/>
            <a:chExt cx="275750" cy="377750"/>
          </a:xfrm>
        </p:grpSpPr>
        <p:sp>
          <p:nvSpPr>
            <p:cNvPr id="469" name="Google Shape;954;p77">
              <a:extLst>
                <a:ext uri="{FF2B5EF4-FFF2-40B4-BE49-F238E27FC236}">
                  <a16:creationId xmlns:a16="http://schemas.microsoft.com/office/drawing/2014/main" id="{F5EBBE3F-3D03-4515-2D7F-B79CE607E208}"/>
                </a:ext>
              </a:extLst>
            </p:cNvPr>
            <p:cNvSpPr/>
            <p:nvPr/>
          </p:nvSpPr>
          <p:spPr>
            <a:xfrm>
              <a:off x="1907600" y="2596950"/>
              <a:ext cx="275750" cy="377750"/>
            </a:xfrm>
            <a:custGeom>
              <a:avLst/>
              <a:gdLst/>
              <a:ahLst/>
              <a:cxnLst/>
              <a:rect l="l" t="t" r="r" b="b"/>
              <a:pathLst>
                <a:path w="11030" h="15110" extrusionOk="0">
                  <a:moveTo>
                    <a:pt x="5515" y="662"/>
                  </a:moveTo>
                  <a:cubicBezTo>
                    <a:pt x="5895" y="968"/>
                    <a:pt x="6949" y="1900"/>
                    <a:pt x="8003" y="3284"/>
                  </a:cubicBezTo>
                  <a:cubicBezTo>
                    <a:pt x="9081" y="4730"/>
                    <a:pt x="10392" y="6960"/>
                    <a:pt x="10441" y="9448"/>
                  </a:cubicBezTo>
                  <a:cubicBezTo>
                    <a:pt x="10441" y="9509"/>
                    <a:pt x="10441" y="9546"/>
                    <a:pt x="10441" y="9595"/>
                  </a:cubicBezTo>
                  <a:cubicBezTo>
                    <a:pt x="10441" y="12315"/>
                    <a:pt x="8235" y="14521"/>
                    <a:pt x="5515" y="14521"/>
                  </a:cubicBezTo>
                  <a:cubicBezTo>
                    <a:pt x="2795" y="14521"/>
                    <a:pt x="589" y="12315"/>
                    <a:pt x="589" y="9595"/>
                  </a:cubicBezTo>
                  <a:cubicBezTo>
                    <a:pt x="589" y="9546"/>
                    <a:pt x="589" y="9509"/>
                    <a:pt x="589" y="9448"/>
                  </a:cubicBezTo>
                  <a:cubicBezTo>
                    <a:pt x="638" y="6960"/>
                    <a:pt x="1962" y="4718"/>
                    <a:pt x="3052" y="3272"/>
                  </a:cubicBezTo>
                  <a:cubicBezTo>
                    <a:pt x="4094" y="1924"/>
                    <a:pt x="5135" y="981"/>
                    <a:pt x="5515" y="662"/>
                  </a:cubicBezTo>
                  <a:close/>
                  <a:moveTo>
                    <a:pt x="5515" y="0"/>
                  </a:moveTo>
                  <a:cubicBezTo>
                    <a:pt x="5405" y="0"/>
                    <a:pt x="5344" y="37"/>
                    <a:pt x="5086" y="258"/>
                  </a:cubicBezTo>
                  <a:cubicBezTo>
                    <a:pt x="4964" y="368"/>
                    <a:pt x="4755" y="539"/>
                    <a:pt x="4486" y="797"/>
                  </a:cubicBezTo>
                  <a:cubicBezTo>
                    <a:pt x="4045" y="1226"/>
                    <a:pt x="3371" y="1912"/>
                    <a:pt x="2685" y="2794"/>
                  </a:cubicBezTo>
                  <a:cubicBezTo>
                    <a:pt x="1925" y="3762"/>
                    <a:pt x="1312" y="4767"/>
                    <a:pt x="871" y="5759"/>
                  </a:cubicBezTo>
                  <a:cubicBezTo>
                    <a:pt x="320" y="6997"/>
                    <a:pt x="25" y="8235"/>
                    <a:pt x="1" y="9436"/>
                  </a:cubicBezTo>
                  <a:cubicBezTo>
                    <a:pt x="1" y="9497"/>
                    <a:pt x="1" y="9546"/>
                    <a:pt x="1" y="9595"/>
                  </a:cubicBezTo>
                  <a:cubicBezTo>
                    <a:pt x="1" y="12634"/>
                    <a:pt x="2476" y="15109"/>
                    <a:pt x="5515" y="15109"/>
                  </a:cubicBezTo>
                  <a:cubicBezTo>
                    <a:pt x="8554" y="15109"/>
                    <a:pt x="11029" y="12634"/>
                    <a:pt x="11029" y="9595"/>
                  </a:cubicBezTo>
                  <a:cubicBezTo>
                    <a:pt x="11029" y="9546"/>
                    <a:pt x="11029" y="9497"/>
                    <a:pt x="11029" y="9436"/>
                  </a:cubicBezTo>
                  <a:cubicBezTo>
                    <a:pt x="10980" y="6728"/>
                    <a:pt x="9547" y="4326"/>
                    <a:pt x="8358" y="2794"/>
                  </a:cubicBezTo>
                  <a:cubicBezTo>
                    <a:pt x="7672" y="1900"/>
                    <a:pt x="6998" y="1213"/>
                    <a:pt x="6557" y="797"/>
                  </a:cubicBezTo>
                  <a:cubicBezTo>
                    <a:pt x="6287" y="539"/>
                    <a:pt x="6079" y="356"/>
                    <a:pt x="5956" y="258"/>
                  </a:cubicBezTo>
                  <a:cubicBezTo>
                    <a:pt x="5699" y="37"/>
                    <a:pt x="5625" y="0"/>
                    <a:pt x="5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955;p77">
              <a:extLst>
                <a:ext uri="{FF2B5EF4-FFF2-40B4-BE49-F238E27FC236}">
                  <a16:creationId xmlns:a16="http://schemas.microsoft.com/office/drawing/2014/main" id="{D9E54778-C9F0-4468-F758-2FEF2227E1BD}"/>
                </a:ext>
              </a:extLst>
            </p:cNvPr>
            <p:cNvSpPr/>
            <p:nvPr/>
          </p:nvSpPr>
          <p:spPr>
            <a:xfrm>
              <a:off x="2067525" y="2866125"/>
              <a:ext cx="74150" cy="68125"/>
            </a:xfrm>
            <a:custGeom>
              <a:avLst/>
              <a:gdLst/>
              <a:ahLst/>
              <a:cxnLst/>
              <a:rect l="l" t="t" r="r" b="b"/>
              <a:pathLst>
                <a:path w="2966" h="2725" extrusionOk="0">
                  <a:moveTo>
                    <a:pt x="2626" y="0"/>
                  </a:moveTo>
                  <a:cubicBezTo>
                    <a:pt x="2514" y="0"/>
                    <a:pt x="2407" y="71"/>
                    <a:pt x="2353" y="188"/>
                  </a:cubicBezTo>
                  <a:cubicBezTo>
                    <a:pt x="1973" y="1107"/>
                    <a:pt x="1201" y="1830"/>
                    <a:pt x="245" y="2149"/>
                  </a:cubicBezTo>
                  <a:cubicBezTo>
                    <a:pt x="86" y="2210"/>
                    <a:pt x="0" y="2369"/>
                    <a:pt x="62" y="2528"/>
                  </a:cubicBezTo>
                  <a:cubicBezTo>
                    <a:pt x="98" y="2651"/>
                    <a:pt x="221" y="2725"/>
                    <a:pt x="343" y="2725"/>
                  </a:cubicBezTo>
                  <a:cubicBezTo>
                    <a:pt x="368" y="2725"/>
                    <a:pt x="405" y="2725"/>
                    <a:pt x="429" y="2712"/>
                  </a:cubicBezTo>
                  <a:cubicBezTo>
                    <a:pt x="1544" y="2332"/>
                    <a:pt x="2451" y="1499"/>
                    <a:pt x="2904" y="409"/>
                  </a:cubicBezTo>
                  <a:cubicBezTo>
                    <a:pt x="2966" y="262"/>
                    <a:pt x="2892" y="90"/>
                    <a:pt x="2745" y="29"/>
                  </a:cubicBezTo>
                  <a:cubicBezTo>
                    <a:pt x="2706" y="9"/>
                    <a:pt x="2666" y="0"/>
                    <a:pt x="2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956;p77">
              <a:extLst>
                <a:ext uri="{FF2B5EF4-FFF2-40B4-BE49-F238E27FC236}">
                  <a16:creationId xmlns:a16="http://schemas.microsoft.com/office/drawing/2014/main" id="{A25C2417-2852-FDB7-82C1-F244B2FD6F5E}"/>
                </a:ext>
              </a:extLst>
            </p:cNvPr>
            <p:cNvSpPr/>
            <p:nvPr/>
          </p:nvSpPr>
          <p:spPr>
            <a:xfrm>
              <a:off x="1967350" y="2726000"/>
              <a:ext cx="156250" cy="173325"/>
            </a:xfrm>
            <a:custGeom>
              <a:avLst/>
              <a:gdLst/>
              <a:ahLst/>
              <a:cxnLst/>
              <a:rect l="l" t="t" r="r" b="b"/>
              <a:pathLst>
                <a:path w="6250" h="6933" extrusionOk="0">
                  <a:moveTo>
                    <a:pt x="1238" y="1774"/>
                  </a:moveTo>
                  <a:cubicBezTo>
                    <a:pt x="1593" y="1774"/>
                    <a:pt x="1887" y="2068"/>
                    <a:pt x="1887" y="2423"/>
                  </a:cubicBezTo>
                  <a:cubicBezTo>
                    <a:pt x="1887" y="2779"/>
                    <a:pt x="1593" y="3073"/>
                    <a:pt x="1238" y="3073"/>
                  </a:cubicBezTo>
                  <a:cubicBezTo>
                    <a:pt x="883" y="3073"/>
                    <a:pt x="589" y="2779"/>
                    <a:pt x="589" y="2423"/>
                  </a:cubicBezTo>
                  <a:cubicBezTo>
                    <a:pt x="589" y="2068"/>
                    <a:pt x="883" y="1774"/>
                    <a:pt x="1238" y="1774"/>
                  </a:cubicBezTo>
                  <a:close/>
                  <a:moveTo>
                    <a:pt x="3125" y="1774"/>
                  </a:moveTo>
                  <a:cubicBezTo>
                    <a:pt x="3480" y="1774"/>
                    <a:pt x="3775" y="2068"/>
                    <a:pt x="3775" y="2423"/>
                  </a:cubicBezTo>
                  <a:cubicBezTo>
                    <a:pt x="3775" y="2779"/>
                    <a:pt x="3480" y="3073"/>
                    <a:pt x="3125" y="3073"/>
                  </a:cubicBezTo>
                  <a:cubicBezTo>
                    <a:pt x="2770" y="3073"/>
                    <a:pt x="2476" y="2779"/>
                    <a:pt x="2476" y="2423"/>
                  </a:cubicBezTo>
                  <a:cubicBezTo>
                    <a:pt x="2476" y="2068"/>
                    <a:pt x="2770" y="1774"/>
                    <a:pt x="3125" y="1774"/>
                  </a:cubicBezTo>
                  <a:close/>
                  <a:moveTo>
                    <a:pt x="5012" y="1774"/>
                  </a:moveTo>
                  <a:cubicBezTo>
                    <a:pt x="5368" y="1774"/>
                    <a:pt x="5662" y="2068"/>
                    <a:pt x="5662" y="2423"/>
                  </a:cubicBezTo>
                  <a:cubicBezTo>
                    <a:pt x="5662" y="2779"/>
                    <a:pt x="5368" y="3073"/>
                    <a:pt x="5012" y="3073"/>
                  </a:cubicBezTo>
                  <a:cubicBezTo>
                    <a:pt x="4657" y="3073"/>
                    <a:pt x="4363" y="2779"/>
                    <a:pt x="4363" y="2423"/>
                  </a:cubicBezTo>
                  <a:cubicBezTo>
                    <a:pt x="4363" y="2068"/>
                    <a:pt x="4657" y="1774"/>
                    <a:pt x="5012" y="1774"/>
                  </a:cubicBezTo>
                  <a:close/>
                  <a:moveTo>
                    <a:pt x="2182" y="3416"/>
                  </a:moveTo>
                  <a:cubicBezTo>
                    <a:pt x="2537" y="3416"/>
                    <a:pt x="2831" y="3698"/>
                    <a:pt x="2831" y="4065"/>
                  </a:cubicBezTo>
                  <a:cubicBezTo>
                    <a:pt x="2831" y="4421"/>
                    <a:pt x="2537" y="4715"/>
                    <a:pt x="2182" y="4715"/>
                  </a:cubicBezTo>
                  <a:cubicBezTo>
                    <a:pt x="1826" y="4715"/>
                    <a:pt x="1532" y="4421"/>
                    <a:pt x="1532" y="4065"/>
                  </a:cubicBezTo>
                  <a:cubicBezTo>
                    <a:pt x="1532" y="3698"/>
                    <a:pt x="1826" y="3416"/>
                    <a:pt x="2182" y="3416"/>
                  </a:cubicBezTo>
                  <a:close/>
                  <a:moveTo>
                    <a:pt x="4069" y="3416"/>
                  </a:moveTo>
                  <a:cubicBezTo>
                    <a:pt x="4424" y="3416"/>
                    <a:pt x="4718" y="3698"/>
                    <a:pt x="4718" y="4065"/>
                  </a:cubicBezTo>
                  <a:cubicBezTo>
                    <a:pt x="4718" y="4421"/>
                    <a:pt x="4424" y="4715"/>
                    <a:pt x="4069" y="4715"/>
                  </a:cubicBezTo>
                  <a:cubicBezTo>
                    <a:pt x="3713" y="4715"/>
                    <a:pt x="3419" y="4421"/>
                    <a:pt x="3419" y="4065"/>
                  </a:cubicBezTo>
                  <a:cubicBezTo>
                    <a:pt x="3419" y="3698"/>
                    <a:pt x="3713" y="3416"/>
                    <a:pt x="4069" y="3416"/>
                  </a:cubicBezTo>
                  <a:close/>
                  <a:moveTo>
                    <a:pt x="3125" y="5046"/>
                  </a:moveTo>
                  <a:cubicBezTo>
                    <a:pt x="3480" y="5046"/>
                    <a:pt x="3775" y="5340"/>
                    <a:pt x="3775" y="5695"/>
                  </a:cubicBezTo>
                  <a:cubicBezTo>
                    <a:pt x="3775" y="6050"/>
                    <a:pt x="3480" y="6344"/>
                    <a:pt x="3125" y="6344"/>
                  </a:cubicBezTo>
                  <a:cubicBezTo>
                    <a:pt x="2770" y="6344"/>
                    <a:pt x="2476" y="6050"/>
                    <a:pt x="2476" y="5695"/>
                  </a:cubicBezTo>
                  <a:cubicBezTo>
                    <a:pt x="2476" y="5340"/>
                    <a:pt x="2770" y="5046"/>
                    <a:pt x="3125" y="5046"/>
                  </a:cubicBezTo>
                  <a:close/>
                  <a:moveTo>
                    <a:pt x="3598" y="0"/>
                  </a:moveTo>
                  <a:cubicBezTo>
                    <a:pt x="3523" y="0"/>
                    <a:pt x="3450" y="28"/>
                    <a:pt x="3395" y="83"/>
                  </a:cubicBezTo>
                  <a:lnTo>
                    <a:pt x="3321" y="156"/>
                  </a:lnTo>
                  <a:cubicBezTo>
                    <a:pt x="3027" y="438"/>
                    <a:pt x="2868" y="818"/>
                    <a:pt x="2831" y="1222"/>
                  </a:cubicBezTo>
                  <a:cubicBezTo>
                    <a:pt x="2574" y="1284"/>
                    <a:pt x="2353" y="1418"/>
                    <a:pt x="2182" y="1627"/>
                  </a:cubicBezTo>
                  <a:cubicBezTo>
                    <a:pt x="1949" y="1357"/>
                    <a:pt x="1618" y="1186"/>
                    <a:pt x="1238" y="1186"/>
                  </a:cubicBezTo>
                  <a:cubicBezTo>
                    <a:pt x="552" y="1186"/>
                    <a:pt x="0" y="1737"/>
                    <a:pt x="0" y="2423"/>
                  </a:cubicBezTo>
                  <a:cubicBezTo>
                    <a:pt x="0" y="3036"/>
                    <a:pt x="442" y="3538"/>
                    <a:pt x="1017" y="3636"/>
                  </a:cubicBezTo>
                  <a:cubicBezTo>
                    <a:pt x="968" y="3771"/>
                    <a:pt x="944" y="3918"/>
                    <a:pt x="944" y="4065"/>
                  </a:cubicBezTo>
                  <a:cubicBezTo>
                    <a:pt x="944" y="4666"/>
                    <a:pt x="1385" y="5168"/>
                    <a:pt x="1961" y="5278"/>
                  </a:cubicBezTo>
                  <a:cubicBezTo>
                    <a:pt x="1912" y="5413"/>
                    <a:pt x="1887" y="5548"/>
                    <a:pt x="1887" y="5695"/>
                  </a:cubicBezTo>
                  <a:cubicBezTo>
                    <a:pt x="1887" y="6381"/>
                    <a:pt x="2439" y="6933"/>
                    <a:pt x="3125" y="6933"/>
                  </a:cubicBezTo>
                  <a:cubicBezTo>
                    <a:pt x="3811" y="6933"/>
                    <a:pt x="4363" y="6381"/>
                    <a:pt x="4363" y="5695"/>
                  </a:cubicBezTo>
                  <a:cubicBezTo>
                    <a:pt x="4363" y="5548"/>
                    <a:pt x="4338" y="5413"/>
                    <a:pt x="4289" y="5278"/>
                  </a:cubicBezTo>
                  <a:cubicBezTo>
                    <a:pt x="4865" y="5168"/>
                    <a:pt x="5306" y="4666"/>
                    <a:pt x="5306" y="4065"/>
                  </a:cubicBezTo>
                  <a:cubicBezTo>
                    <a:pt x="5306" y="3918"/>
                    <a:pt x="5282" y="3771"/>
                    <a:pt x="5233" y="3636"/>
                  </a:cubicBezTo>
                  <a:cubicBezTo>
                    <a:pt x="5821" y="3538"/>
                    <a:pt x="6250" y="3036"/>
                    <a:pt x="6250" y="2423"/>
                  </a:cubicBezTo>
                  <a:cubicBezTo>
                    <a:pt x="6250" y="1737"/>
                    <a:pt x="5698" y="1186"/>
                    <a:pt x="5012" y="1186"/>
                  </a:cubicBezTo>
                  <a:cubicBezTo>
                    <a:pt x="4632" y="1186"/>
                    <a:pt x="4301" y="1357"/>
                    <a:pt x="4069" y="1627"/>
                  </a:cubicBezTo>
                  <a:cubicBezTo>
                    <a:pt x="3909" y="1431"/>
                    <a:pt x="3677" y="1284"/>
                    <a:pt x="3431" y="1222"/>
                  </a:cubicBezTo>
                  <a:cubicBezTo>
                    <a:pt x="3456" y="977"/>
                    <a:pt x="3554" y="745"/>
                    <a:pt x="3738" y="573"/>
                  </a:cubicBezTo>
                  <a:lnTo>
                    <a:pt x="3811" y="499"/>
                  </a:lnTo>
                  <a:cubicBezTo>
                    <a:pt x="3922" y="389"/>
                    <a:pt x="3922" y="205"/>
                    <a:pt x="3811" y="83"/>
                  </a:cubicBezTo>
                  <a:cubicBezTo>
                    <a:pt x="3750" y="28"/>
                    <a:pt x="3673" y="0"/>
                    <a:pt x="3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957;p77">
              <a:extLst>
                <a:ext uri="{FF2B5EF4-FFF2-40B4-BE49-F238E27FC236}">
                  <a16:creationId xmlns:a16="http://schemas.microsoft.com/office/drawing/2014/main" id="{24B8637A-9C1C-2AF4-127C-3C89DDA769E1}"/>
                </a:ext>
              </a:extLst>
            </p:cNvPr>
            <p:cNvSpPr/>
            <p:nvPr/>
          </p:nvSpPr>
          <p:spPr>
            <a:xfrm>
              <a:off x="2134925" y="283742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0"/>
                  </a:moveTo>
                  <a:cubicBezTo>
                    <a:pt x="208" y="0"/>
                    <a:pt x="135" y="25"/>
                    <a:pt x="86" y="86"/>
                  </a:cubicBezTo>
                  <a:cubicBezTo>
                    <a:pt x="25" y="135"/>
                    <a:pt x="0" y="221"/>
                    <a:pt x="0" y="294"/>
                  </a:cubicBezTo>
                  <a:cubicBezTo>
                    <a:pt x="0" y="368"/>
                    <a:pt x="25" y="454"/>
                    <a:pt x="86" y="503"/>
                  </a:cubicBezTo>
                  <a:cubicBezTo>
                    <a:pt x="135" y="564"/>
                    <a:pt x="208" y="589"/>
                    <a:pt x="294" y="589"/>
                  </a:cubicBezTo>
                  <a:cubicBezTo>
                    <a:pt x="368" y="589"/>
                    <a:pt x="441" y="564"/>
                    <a:pt x="503" y="503"/>
                  </a:cubicBezTo>
                  <a:cubicBezTo>
                    <a:pt x="552" y="454"/>
                    <a:pt x="588" y="368"/>
                    <a:pt x="588" y="294"/>
                  </a:cubicBezTo>
                  <a:cubicBezTo>
                    <a:pt x="588" y="221"/>
                    <a:pt x="552" y="135"/>
                    <a:pt x="503" y="86"/>
                  </a:cubicBezTo>
                  <a:cubicBezTo>
                    <a:pt x="441" y="25"/>
                    <a:pt x="368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891;p77">
            <a:extLst>
              <a:ext uri="{FF2B5EF4-FFF2-40B4-BE49-F238E27FC236}">
                <a16:creationId xmlns:a16="http://schemas.microsoft.com/office/drawing/2014/main" id="{C106BC5E-8D9C-E6E0-9F3F-B6F94B1908CC}"/>
              </a:ext>
            </a:extLst>
          </p:cNvPr>
          <p:cNvGrpSpPr/>
          <p:nvPr/>
        </p:nvGrpSpPr>
        <p:grpSpPr>
          <a:xfrm>
            <a:off x="4855936" y="2094911"/>
            <a:ext cx="447044" cy="411924"/>
            <a:chOff x="3490175" y="3122925"/>
            <a:chExt cx="378050" cy="348350"/>
          </a:xfrm>
        </p:grpSpPr>
        <p:sp>
          <p:nvSpPr>
            <p:cNvPr id="474" name="Google Shape;892;p77">
              <a:extLst>
                <a:ext uri="{FF2B5EF4-FFF2-40B4-BE49-F238E27FC236}">
                  <a16:creationId xmlns:a16="http://schemas.microsoft.com/office/drawing/2014/main" id="{58E063B8-3C2D-89FB-E97E-F6659D35E280}"/>
                </a:ext>
              </a:extLst>
            </p:cNvPr>
            <p:cNvSpPr/>
            <p:nvPr/>
          </p:nvSpPr>
          <p:spPr>
            <a:xfrm>
              <a:off x="3490175" y="3122925"/>
              <a:ext cx="378050" cy="348350"/>
            </a:xfrm>
            <a:custGeom>
              <a:avLst/>
              <a:gdLst/>
              <a:ahLst/>
              <a:cxnLst/>
              <a:rect l="l" t="t" r="r" b="b"/>
              <a:pathLst>
                <a:path w="15122" h="13934" extrusionOk="0">
                  <a:moveTo>
                    <a:pt x="14116" y="589"/>
                  </a:moveTo>
                  <a:cubicBezTo>
                    <a:pt x="14337" y="589"/>
                    <a:pt x="14521" y="773"/>
                    <a:pt x="14521" y="1006"/>
                  </a:cubicBezTo>
                  <a:lnTo>
                    <a:pt x="14521" y="12928"/>
                  </a:lnTo>
                  <a:cubicBezTo>
                    <a:pt x="14521" y="13149"/>
                    <a:pt x="14337" y="13333"/>
                    <a:pt x="14116" y="13333"/>
                  </a:cubicBezTo>
                  <a:lnTo>
                    <a:pt x="7855" y="13333"/>
                  </a:lnTo>
                  <a:lnTo>
                    <a:pt x="7855" y="12500"/>
                  </a:lnTo>
                  <a:lnTo>
                    <a:pt x="7904" y="12500"/>
                  </a:lnTo>
                  <a:cubicBezTo>
                    <a:pt x="8002" y="12500"/>
                    <a:pt x="8088" y="12585"/>
                    <a:pt x="8088" y="12696"/>
                  </a:cubicBezTo>
                  <a:cubicBezTo>
                    <a:pt x="8088" y="12855"/>
                    <a:pt x="8222" y="12990"/>
                    <a:pt x="8382" y="12990"/>
                  </a:cubicBezTo>
                  <a:cubicBezTo>
                    <a:pt x="8553" y="12990"/>
                    <a:pt x="8688" y="12855"/>
                    <a:pt x="8688" y="12696"/>
                  </a:cubicBezTo>
                  <a:cubicBezTo>
                    <a:pt x="8688" y="12267"/>
                    <a:pt x="8333" y="11911"/>
                    <a:pt x="7904" y="11911"/>
                  </a:cubicBezTo>
                  <a:lnTo>
                    <a:pt x="7855" y="11911"/>
                  </a:lnTo>
                  <a:lnTo>
                    <a:pt x="7855" y="1631"/>
                  </a:lnTo>
                  <a:lnTo>
                    <a:pt x="7904" y="1631"/>
                  </a:lnTo>
                  <a:cubicBezTo>
                    <a:pt x="8002" y="1631"/>
                    <a:pt x="8088" y="1716"/>
                    <a:pt x="8088" y="1827"/>
                  </a:cubicBezTo>
                  <a:cubicBezTo>
                    <a:pt x="8088" y="1986"/>
                    <a:pt x="8222" y="2121"/>
                    <a:pt x="8382" y="2121"/>
                  </a:cubicBezTo>
                  <a:cubicBezTo>
                    <a:pt x="8553" y="2121"/>
                    <a:pt x="8688" y="1986"/>
                    <a:pt x="8688" y="1827"/>
                  </a:cubicBezTo>
                  <a:cubicBezTo>
                    <a:pt x="8688" y="1398"/>
                    <a:pt x="8333" y="1042"/>
                    <a:pt x="7904" y="1042"/>
                  </a:cubicBezTo>
                  <a:lnTo>
                    <a:pt x="7855" y="1042"/>
                  </a:lnTo>
                  <a:lnTo>
                    <a:pt x="7855" y="589"/>
                  </a:lnTo>
                  <a:close/>
                  <a:moveTo>
                    <a:pt x="1005" y="1"/>
                  </a:moveTo>
                  <a:cubicBezTo>
                    <a:pt x="454" y="1"/>
                    <a:pt x="0" y="442"/>
                    <a:pt x="0" y="1006"/>
                  </a:cubicBezTo>
                  <a:lnTo>
                    <a:pt x="0" y="8554"/>
                  </a:lnTo>
                  <a:cubicBezTo>
                    <a:pt x="0" y="8725"/>
                    <a:pt x="135" y="8848"/>
                    <a:pt x="294" y="8848"/>
                  </a:cubicBezTo>
                  <a:cubicBezTo>
                    <a:pt x="466" y="8848"/>
                    <a:pt x="601" y="8725"/>
                    <a:pt x="601" y="8554"/>
                  </a:cubicBezTo>
                  <a:lnTo>
                    <a:pt x="601" y="1006"/>
                  </a:lnTo>
                  <a:cubicBezTo>
                    <a:pt x="601" y="773"/>
                    <a:pt x="784" y="589"/>
                    <a:pt x="1005" y="589"/>
                  </a:cubicBezTo>
                  <a:lnTo>
                    <a:pt x="7267" y="589"/>
                  </a:lnTo>
                  <a:lnTo>
                    <a:pt x="7267" y="1042"/>
                  </a:lnTo>
                  <a:lnTo>
                    <a:pt x="7218" y="1042"/>
                  </a:lnTo>
                  <a:cubicBezTo>
                    <a:pt x="6789" y="1042"/>
                    <a:pt x="6433" y="1398"/>
                    <a:pt x="6433" y="1827"/>
                  </a:cubicBezTo>
                  <a:cubicBezTo>
                    <a:pt x="6433" y="1986"/>
                    <a:pt x="6568" y="2121"/>
                    <a:pt x="6740" y="2121"/>
                  </a:cubicBezTo>
                  <a:cubicBezTo>
                    <a:pt x="6899" y="2121"/>
                    <a:pt x="7034" y="1986"/>
                    <a:pt x="7034" y="1827"/>
                  </a:cubicBezTo>
                  <a:cubicBezTo>
                    <a:pt x="7034" y="1716"/>
                    <a:pt x="7120" y="1631"/>
                    <a:pt x="7218" y="1631"/>
                  </a:cubicBezTo>
                  <a:lnTo>
                    <a:pt x="7267" y="1631"/>
                  </a:lnTo>
                  <a:lnTo>
                    <a:pt x="7267" y="11911"/>
                  </a:lnTo>
                  <a:lnTo>
                    <a:pt x="7218" y="11911"/>
                  </a:lnTo>
                  <a:cubicBezTo>
                    <a:pt x="6789" y="11911"/>
                    <a:pt x="6433" y="12267"/>
                    <a:pt x="6433" y="12696"/>
                  </a:cubicBezTo>
                  <a:cubicBezTo>
                    <a:pt x="6433" y="12855"/>
                    <a:pt x="6568" y="12990"/>
                    <a:pt x="6740" y="12990"/>
                  </a:cubicBezTo>
                  <a:cubicBezTo>
                    <a:pt x="6899" y="12990"/>
                    <a:pt x="7034" y="12855"/>
                    <a:pt x="7034" y="12696"/>
                  </a:cubicBezTo>
                  <a:cubicBezTo>
                    <a:pt x="7034" y="12585"/>
                    <a:pt x="7120" y="12500"/>
                    <a:pt x="7218" y="12500"/>
                  </a:cubicBezTo>
                  <a:lnTo>
                    <a:pt x="7267" y="12500"/>
                  </a:lnTo>
                  <a:lnTo>
                    <a:pt x="7267" y="13333"/>
                  </a:lnTo>
                  <a:lnTo>
                    <a:pt x="1005" y="13333"/>
                  </a:lnTo>
                  <a:cubicBezTo>
                    <a:pt x="784" y="13333"/>
                    <a:pt x="601" y="13149"/>
                    <a:pt x="601" y="12928"/>
                  </a:cubicBezTo>
                  <a:lnTo>
                    <a:pt x="601" y="10833"/>
                  </a:lnTo>
                  <a:cubicBezTo>
                    <a:pt x="601" y="10662"/>
                    <a:pt x="466" y="10539"/>
                    <a:pt x="294" y="10539"/>
                  </a:cubicBezTo>
                  <a:cubicBezTo>
                    <a:pt x="135" y="10539"/>
                    <a:pt x="0" y="10662"/>
                    <a:pt x="0" y="10833"/>
                  </a:cubicBezTo>
                  <a:lnTo>
                    <a:pt x="0" y="12928"/>
                  </a:lnTo>
                  <a:cubicBezTo>
                    <a:pt x="0" y="13480"/>
                    <a:pt x="454" y="13933"/>
                    <a:pt x="1005" y="13933"/>
                  </a:cubicBezTo>
                  <a:lnTo>
                    <a:pt x="14116" y="13933"/>
                  </a:lnTo>
                  <a:cubicBezTo>
                    <a:pt x="14668" y="13933"/>
                    <a:pt x="15121" y="13480"/>
                    <a:pt x="15121" y="12928"/>
                  </a:cubicBezTo>
                  <a:lnTo>
                    <a:pt x="15121" y="1006"/>
                  </a:lnTo>
                  <a:cubicBezTo>
                    <a:pt x="15121" y="442"/>
                    <a:pt x="14668" y="1"/>
                    <a:pt x="14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893;p77">
              <a:extLst>
                <a:ext uri="{FF2B5EF4-FFF2-40B4-BE49-F238E27FC236}">
                  <a16:creationId xmlns:a16="http://schemas.microsoft.com/office/drawing/2014/main" id="{2304C21D-B7CD-F688-E510-0640E2720D98}"/>
                </a:ext>
              </a:extLst>
            </p:cNvPr>
            <p:cNvSpPr/>
            <p:nvPr/>
          </p:nvSpPr>
          <p:spPr>
            <a:xfrm>
              <a:off x="3490175" y="3358200"/>
              <a:ext cx="15025" cy="14725"/>
            </a:xfrm>
            <a:custGeom>
              <a:avLst/>
              <a:gdLst/>
              <a:ahLst/>
              <a:cxnLst/>
              <a:rect l="l" t="t" r="r" b="b"/>
              <a:pathLst>
                <a:path w="601" h="589" extrusionOk="0">
                  <a:moveTo>
                    <a:pt x="294" y="1"/>
                  </a:moveTo>
                  <a:cubicBezTo>
                    <a:pt x="221" y="1"/>
                    <a:pt x="147" y="37"/>
                    <a:pt x="86" y="86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0"/>
                    <a:pt x="37" y="454"/>
                    <a:pt x="86" y="503"/>
                  </a:cubicBezTo>
                  <a:cubicBezTo>
                    <a:pt x="147" y="564"/>
                    <a:pt x="221" y="589"/>
                    <a:pt x="294" y="589"/>
                  </a:cubicBezTo>
                  <a:cubicBezTo>
                    <a:pt x="380" y="589"/>
                    <a:pt x="454" y="564"/>
                    <a:pt x="503" y="503"/>
                  </a:cubicBezTo>
                  <a:cubicBezTo>
                    <a:pt x="564" y="454"/>
                    <a:pt x="601" y="380"/>
                    <a:pt x="601" y="295"/>
                  </a:cubicBezTo>
                  <a:cubicBezTo>
                    <a:pt x="601" y="221"/>
                    <a:pt x="564" y="148"/>
                    <a:pt x="503" y="86"/>
                  </a:cubicBezTo>
                  <a:cubicBezTo>
                    <a:pt x="454" y="37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894;p77">
              <a:extLst>
                <a:ext uri="{FF2B5EF4-FFF2-40B4-BE49-F238E27FC236}">
                  <a16:creationId xmlns:a16="http://schemas.microsoft.com/office/drawing/2014/main" id="{A6E64163-0EF4-0582-5640-6313B6B733D5}"/>
                </a:ext>
              </a:extLst>
            </p:cNvPr>
            <p:cNvSpPr/>
            <p:nvPr/>
          </p:nvSpPr>
          <p:spPr>
            <a:xfrm>
              <a:off x="3521425" y="3180325"/>
              <a:ext cx="134200" cy="153700"/>
            </a:xfrm>
            <a:custGeom>
              <a:avLst/>
              <a:gdLst/>
              <a:ahLst/>
              <a:cxnLst/>
              <a:rect l="l" t="t" r="r" b="b"/>
              <a:pathLst>
                <a:path w="5368" h="6148" extrusionOk="0">
                  <a:moveTo>
                    <a:pt x="3608" y="1806"/>
                  </a:moveTo>
                  <a:cubicBezTo>
                    <a:pt x="3630" y="1806"/>
                    <a:pt x="3653" y="1807"/>
                    <a:pt x="3676" y="1810"/>
                  </a:cubicBezTo>
                  <a:cubicBezTo>
                    <a:pt x="3995" y="1834"/>
                    <a:pt x="4264" y="2116"/>
                    <a:pt x="4473" y="2422"/>
                  </a:cubicBezTo>
                  <a:cubicBezTo>
                    <a:pt x="4375" y="2471"/>
                    <a:pt x="4313" y="2484"/>
                    <a:pt x="4301" y="2496"/>
                  </a:cubicBezTo>
                  <a:cubicBezTo>
                    <a:pt x="4179" y="2496"/>
                    <a:pt x="4056" y="2582"/>
                    <a:pt x="4019" y="2704"/>
                  </a:cubicBezTo>
                  <a:cubicBezTo>
                    <a:pt x="3983" y="2851"/>
                    <a:pt x="4044" y="2998"/>
                    <a:pt x="4179" y="3047"/>
                  </a:cubicBezTo>
                  <a:cubicBezTo>
                    <a:pt x="4252" y="3084"/>
                    <a:pt x="4742" y="3366"/>
                    <a:pt x="4632" y="4126"/>
                  </a:cubicBezTo>
                  <a:cubicBezTo>
                    <a:pt x="4154" y="3991"/>
                    <a:pt x="3970" y="3685"/>
                    <a:pt x="3970" y="3672"/>
                  </a:cubicBezTo>
                  <a:cubicBezTo>
                    <a:pt x="3911" y="3580"/>
                    <a:pt x="3812" y="3528"/>
                    <a:pt x="3709" y="3528"/>
                  </a:cubicBezTo>
                  <a:cubicBezTo>
                    <a:pt x="3661" y="3528"/>
                    <a:pt x="3612" y="3539"/>
                    <a:pt x="3566" y="3562"/>
                  </a:cubicBezTo>
                  <a:cubicBezTo>
                    <a:pt x="3431" y="3636"/>
                    <a:pt x="3370" y="3819"/>
                    <a:pt x="3456" y="3954"/>
                  </a:cubicBezTo>
                  <a:cubicBezTo>
                    <a:pt x="3492" y="4040"/>
                    <a:pt x="3848" y="4787"/>
                    <a:pt x="2684" y="5510"/>
                  </a:cubicBezTo>
                  <a:cubicBezTo>
                    <a:pt x="1520" y="4787"/>
                    <a:pt x="1863" y="4040"/>
                    <a:pt x="1912" y="3954"/>
                  </a:cubicBezTo>
                  <a:cubicBezTo>
                    <a:pt x="1985" y="3819"/>
                    <a:pt x="1936" y="3636"/>
                    <a:pt x="1801" y="3562"/>
                  </a:cubicBezTo>
                  <a:cubicBezTo>
                    <a:pt x="1752" y="3538"/>
                    <a:pt x="1703" y="3525"/>
                    <a:pt x="1654" y="3525"/>
                  </a:cubicBezTo>
                  <a:cubicBezTo>
                    <a:pt x="1556" y="3525"/>
                    <a:pt x="1446" y="3574"/>
                    <a:pt x="1397" y="3672"/>
                  </a:cubicBezTo>
                  <a:cubicBezTo>
                    <a:pt x="1385" y="3685"/>
                    <a:pt x="1213" y="3991"/>
                    <a:pt x="723" y="4126"/>
                  </a:cubicBezTo>
                  <a:cubicBezTo>
                    <a:pt x="625" y="3366"/>
                    <a:pt x="1115" y="3084"/>
                    <a:pt x="1189" y="3047"/>
                  </a:cubicBezTo>
                  <a:cubicBezTo>
                    <a:pt x="1311" y="2998"/>
                    <a:pt x="1385" y="2851"/>
                    <a:pt x="1348" y="2704"/>
                  </a:cubicBezTo>
                  <a:cubicBezTo>
                    <a:pt x="1311" y="2582"/>
                    <a:pt x="1189" y="2496"/>
                    <a:pt x="1066" y="2496"/>
                  </a:cubicBezTo>
                  <a:cubicBezTo>
                    <a:pt x="1042" y="2484"/>
                    <a:pt x="993" y="2471"/>
                    <a:pt x="895" y="2422"/>
                  </a:cubicBezTo>
                  <a:cubicBezTo>
                    <a:pt x="1091" y="2116"/>
                    <a:pt x="1360" y="1834"/>
                    <a:pt x="1679" y="1810"/>
                  </a:cubicBezTo>
                  <a:cubicBezTo>
                    <a:pt x="1703" y="1807"/>
                    <a:pt x="1727" y="1806"/>
                    <a:pt x="1750" y="1806"/>
                  </a:cubicBezTo>
                  <a:cubicBezTo>
                    <a:pt x="2037" y="1806"/>
                    <a:pt x="2276" y="2003"/>
                    <a:pt x="2390" y="2116"/>
                  </a:cubicBezTo>
                  <a:lnTo>
                    <a:pt x="2390" y="2263"/>
                  </a:lnTo>
                  <a:lnTo>
                    <a:pt x="1716" y="2864"/>
                  </a:lnTo>
                  <a:cubicBezTo>
                    <a:pt x="1593" y="2974"/>
                    <a:pt x="1581" y="3158"/>
                    <a:pt x="1691" y="3280"/>
                  </a:cubicBezTo>
                  <a:cubicBezTo>
                    <a:pt x="1752" y="3341"/>
                    <a:pt x="1826" y="3378"/>
                    <a:pt x="1912" y="3378"/>
                  </a:cubicBezTo>
                  <a:cubicBezTo>
                    <a:pt x="1985" y="3378"/>
                    <a:pt x="2046" y="3354"/>
                    <a:pt x="2108" y="3305"/>
                  </a:cubicBezTo>
                  <a:lnTo>
                    <a:pt x="2390" y="3060"/>
                  </a:lnTo>
                  <a:lnTo>
                    <a:pt x="2390" y="4395"/>
                  </a:lnTo>
                  <a:cubicBezTo>
                    <a:pt x="2390" y="4567"/>
                    <a:pt x="2524" y="4689"/>
                    <a:pt x="2684" y="4689"/>
                  </a:cubicBezTo>
                  <a:cubicBezTo>
                    <a:pt x="2843" y="4689"/>
                    <a:pt x="2978" y="4567"/>
                    <a:pt x="2978" y="4395"/>
                  </a:cubicBezTo>
                  <a:lnTo>
                    <a:pt x="2978" y="3060"/>
                  </a:lnTo>
                  <a:lnTo>
                    <a:pt x="3260" y="3305"/>
                  </a:lnTo>
                  <a:cubicBezTo>
                    <a:pt x="3321" y="3354"/>
                    <a:pt x="3382" y="3378"/>
                    <a:pt x="3456" y="3378"/>
                  </a:cubicBezTo>
                  <a:cubicBezTo>
                    <a:pt x="3541" y="3378"/>
                    <a:pt x="3615" y="3341"/>
                    <a:pt x="3676" y="3280"/>
                  </a:cubicBezTo>
                  <a:cubicBezTo>
                    <a:pt x="3786" y="3158"/>
                    <a:pt x="3774" y="2974"/>
                    <a:pt x="3652" y="2864"/>
                  </a:cubicBezTo>
                  <a:lnTo>
                    <a:pt x="2978" y="2263"/>
                  </a:lnTo>
                  <a:lnTo>
                    <a:pt x="2978" y="2116"/>
                  </a:lnTo>
                  <a:cubicBezTo>
                    <a:pt x="3091" y="2003"/>
                    <a:pt x="3330" y="1806"/>
                    <a:pt x="3608" y="1806"/>
                  </a:cubicBezTo>
                  <a:close/>
                  <a:moveTo>
                    <a:pt x="3315" y="1"/>
                  </a:moveTo>
                  <a:cubicBezTo>
                    <a:pt x="3240" y="1"/>
                    <a:pt x="3166" y="28"/>
                    <a:pt x="3113" y="82"/>
                  </a:cubicBezTo>
                  <a:lnTo>
                    <a:pt x="3088" y="107"/>
                  </a:lnTo>
                  <a:cubicBezTo>
                    <a:pt x="2720" y="450"/>
                    <a:pt x="2475" y="915"/>
                    <a:pt x="2414" y="1405"/>
                  </a:cubicBezTo>
                  <a:cubicBezTo>
                    <a:pt x="2225" y="1301"/>
                    <a:pt x="2010" y="1214"/>
                    <a:pt x="1760" y="1214"/>
                  </a:cubicBezTo>
                  <a:cubicBezTo>
                    <a:pt x="1718" y="1214"/>
                    <a:pt x="1674" y="1216"/>
                    <a:pt x="1630" y="1222"/>
                  </a:cubicBezTo>
                  <a:cubicBezTo>
                    <a:pt x="1103" y="1258"/>
                    <a:pt x="637" y="1650"/>
                    <a:pt x="245" y="2361"/>
                  </a:cubicBezTo>
                  <a:cubicBezTo>
                    <a:pt x="172" y="2484"/>
                    <a:pt x="208" y="2643"/>
                    <a:pt x="319" y="2741"/>
                  </a:cubicBezTo>
                  <a:cubicBezTo>
                    <a:pt x="380" y="2790"/>
                    <a:pt x="441" y="2827"/>
                    <a:pt x="502" y="2864"/>
                  </a:cubicBezTo>
                  <a:cubicBezTo>
                    <a:pt x="208" y="3207"/>
                    <a:pt x="0" y="3758"/>
                    <a:pt x="221" y="4542"/>
                  </a:cubicBezTo>
                  <a:cubicBezTo>
                    <a:pt x="255" y="4680"/>
                    <a:pt x="376" y="4764"/>
                    <a:pt x="512" y="4764"/>
                  </a:cubicBezTo>
                  <a:cubicBezTo>
                    <a:pt x="521" y="4764"/>
                    <a:pt x="530" y="4764"/>
                    <a:pt x="539" y="4763"/>
                  </a:cubicBezTo>
                  <a:cubicBezTo>
                    <a:pt x="821" y="4726"/>
                    <a:pt x="1066" y="4653"/>
                    <a:pt x="1250" y="4555"/>
                  </a:cubicBezTo>
                  <a:cubicBezTo>
                    <a:pt x="1250" y="4567"/>
                    <a:pt x="1262" y="4579"/>
                    <a:pt x="1262" y="4591"/>
                  </a:cubicBezTo>
                  <a:cubicBezTo>
                    <a:pt x="1360" y="5180"/>
                    <a:pt x="1789" y="5694"/>
                    <a:pt x="2537" y="6111"/>
                  </a:cubicBezTo>
                  <a:cubicBezTo>
                    <a:pt x="2586" y="6135"/>
                    <a:pt x="2635" y="6148"/>
                    <a:pt x="2684" y="6148"/>
                  </a:cubicBezTo>
                  <a:cubicBezTo>
                    <a:pt x="2733" y="6148"/>
                    <a:pt x="2782" y="6135"/>
                    <a:pt x="2831" y="6111"/>
                  </a:cubicBezTo>
                  <a:cubicBezTo>
                    <a:pt x="3578" y="5694"/>
                    <a:pt x="4007" y="5180"/>
                    <a:pt x="4105" y="4591"/>
                  </a:cubicBezTo>
                  <a:cubicBezTo>
                    <a:pt x="4105" y="4579"/>
                    <a:pt x="4105" y="4567"/>
                    <a:pt x="4105" y="4555"/>
                  </a:cubicBezTo>
                  <a:cubicBezTo>
                    <a:pt x="4301" y="4653"/>
                    <a:pt x="4534" y="4726"/>
                    <a:pt x="4828" y="4763"/>
                  </a:cubicBezTo>
                  <a:cubicBezTo>
                    <a:pt x="4837" y="4764"/>
                    <a:pt x="4847" y="4764"/>
                    <a:pt x="4856" y="4764"/>
                  </a:cubicBezTo>
                  <a:cubicBezTo>
                    <a:pt x="4992" y="4764"/>
                    <a:pt x="5112" y="4680"/>
                    <a:pt x="5147" y="4542"/>
                  </a:cubicBezTo>
                  <a:cubicBezTo>
                    <a:pt x="5367" y="3758"/>
                    <a:pt x="5147" y="3207"/>
                    <a:pt x="4865" y="2864"/>
                  </a:cubicBezTo>
                  <a:cubicBezTo>
                    <a:pt x="4926" y="2827"/>
                    <a:pt x="4975" y="2790"/>
                    <a:pt x="5049" y="2741"/>
                  </a:cubicBezTo>
                  <a:cubicBezTo>
                    <a:pt x="5159" y="2643"/>
                    <a:pt x="5196" y="2484"/>
                    <a:pt x="5122" y="2361"/>
                  </a:cubicBezTo>
                  <a:cubicBezTo>
                    <a:pt x="4730" y="1650"/>
                    <a:pt x="4264" y="1258"/>
                    <a:pt x="3737" y="1222"/>
                  </a:cubicBezTo>
                  <a:cubicBezTo>
                    <a:pt x="3700" y="1218"/>
                    <a:pt x="3664" y="1217"/>
                    <a:pt x="3628" y="1217"/>
                  </a:cubicBezTo>
                  <a:cubicBezTo>
                    <a:pt x="3392" y="1217"/>
                    <a:pt x="3185" y="1284"/>
                    <a:pt x="3014" y="1369"/>
                  </a:cubicBezTo>
                  <a:cubicBezTo>
                    <a:pt x="3088" y="1050"/>
                    <a:pt x="3247" y="756"/>
                    <a:pt x="3492" y="535"/>
                  </a:cubicBezTo>
                  <a:lnTo>
                    <a:pt x="3517" y="511"/>
                  </a:lnTo>
                  <a:cubicBezTo>
                    <a:pt x="3627" y="401"/>
                    <a:pt x="3639" y="217"/>
                    <a:pt x="3529" y="94"/>
                  </a:cubicBezTo>
                  <a:cubicBezTo>
                    <a:pt x="3473" y="31"/>
                    <a:pt x="3393" y="1"/>
                    <a:pt x="3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895;p77">
              <a:extLst>
                <a:ext uri="{FF2B5EF4-FFF2-40B4-BE49-F238E27FC236}">
                  <a16:creationId xmlns:a16="http://schemas.microsoft.com/office/drawing/2014/main" id="{A5AA2C60-541D-181B-4CD2-B3FC7B506D0B}"/>
                </a:ext>
              </a:extLst>
            </p:cNvPr>
            <p:cNvSpPr/>
            <p:nvPr/>
          </p:nvSpPr>
          <p:spPr>
            <a:xfrm>
              <a:off x="3741975" y="32402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24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24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896;p77">
              <a:extLst>
                <a:ext uri="{FF2B5EF4-FFF2-40B4-BE49-F238E27FC236}">
                  <a16:creationId xmlns:a16="http://schemas.microsoft.com/office/drawing/2014/main" id="{0F1A74A3-C425-7C0B-6B39-14C3B2AF7006}"/>
                </a:ext>
              </a:extLst>
            </p:cNvPr>
            <p:cNvSpPr/>
            <p:nvPr/>
          </p:nvSpPr>
          <p:spPr>
            <a:xfrm>
              <a:off x="3706450" y="32402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25"/>
                    <a:pt x="86" y="87"/>
                  </a:cubicBezTo>
                  <a:cubicBezTo>
                    <a:pt x="37" y="136"/>
                    <a:pt x="0" y="209"/>
                    <a:pt x="0" y="295"/>
                  </a:cubicBezTo>
                  <a:cubicBezTo>
                    <a:pt x="0" y="369"/>
                    <a:pt x="37" y="442"/>
                    <a:pt x="86" y="503"/>
                  </a:cubicBezTo>
                  <a:cubicBezTo>
                    <a:pt x="147" y="552"/>
                    <a:pt x="221" y="589"/>
                    <a:pt x="294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8" y="369"/>
                    <a:pt x="588" y="295"/>
                  </a:cubicBezTo>
                  <a:cubicBezTo>
                    <a:pt x="588" y="209"/>
                    <a:pt x="564" y="136"/>
                    <a:pt x="503" y="87"/>
                  </a:cubicBezTo>
                  <a:cubicBezTo>
                    <a:pt x="454" y="25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897;p77">
              <a:extLst>
                <a:ext uri="{FF2B5EF4-FFF2-40B4-BE49-F238E27FC236}">
                  <a16:creationId xmlns:a16="http://schemas.microsoft.com/office/drawing/2014/main" id="{681A19CE-9280-DE10-59F1-55B764329EC6}"/>
                </a:ext>
              </a:extLst>
            </p:cNvPr>
            <p:cNvSpPr/>
            <p:nvPr/>
          </p:nvSpPr>
          <p:spPr>
            <a:xfrm>
              <a:off x="3741975" y="32932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66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66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898;p77">
              <a:extLst>
                <a:ext uri="{FF2B5EF4-FFF2-40B4-BE49-F238E27FC236}">
                  <a16:creationId xmlns:a16="http://schemas.microsoft.com/office/drawing/2014/main" id="{0DD51F02-2955-D1AD-A4E5-07CE27B6B970}"/>
                </a:ext>
              </a:extLst>
            </p:cNvPr>
            <p:cNvSpPr/>
            <p:nvPr/>
          </p:nvSpPr>
          <p:spPr>
            <a:xfrm>
              <a:off x="3706450" y="32932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1"/>
                    <a:pt x="37" y="454"/>
                    <a:pt x="86" y="503"/>
                  </a:cubicBezTo>
                  <a:cubicBezTo>
                    <a:pt x="147" y="565"/>
                    <a:pt x="221" y="589"/>
                    <a:pt x="294" y="589"/>
                  </a:cubicBezTo>
                  <a:cubicBezTo>
                    <a:pt x="380" y="589"/>
                    <a:pt x="454" y="565"/>
                    <a:pt x="503" y="503"/>
                  </a:cubicBezTo>
                  <a:cubicBezTo>
                    <a:pt x="564" y="454"/>
                    <a:pt x="588" y="381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899;p77">
              <a:extLst>
                <a:ext uri="{FF2B5EF4-FFF2-40B4-BE49-F238E27FC236}">
                  <a16:creationId xmlns:a16="http://schemas.microsoft.com/office/drawing/2014/main" id="{1C46415F-006D-6B42-F34B-6785295B269E}"/>
                </a:ext>
              </a:extLst>
            </p:cNvPr>
            <p:cNvSpPr/>
            <p:nvPr/>
          </p:nvSpPr>
          <p:spPr>
            <a:xfrm>
              <a:off x="3741975" y="3186950"/>
              <a:ext cx="90700" cy="14725"/>
            </a:xfrm>
            <a:custGeom>
              <a:avLst/>
              <a:gdLst/>
              <a:ahLst/>
              <a:cxnLst/>
              <a:rect l="l" t="t" r="r" b="b"/>
              <a:pathLst>
                <a:path w="3628" h="589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66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66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900;p77">
              <a:extLst>
                <a:ext uri="{FF2B5EF4-FFF2-40B4-BE49-F238E27FC236}">
                  <a16:creationId xmlns:a16="http://schemas.microsoft.com/office/drawing/2014/main" id="{7C0DFA9C-DDEA-6514-C4C5-ED5AD33FD325}"/>
                </a:ext>
              </a:extLst>
            </p:cNvPr>
            <p:cNvSpPr/>
            <p:nvPr/>
          </p:nvSpPr>
          <p:spPr>
            <a:xfrm>
              <a:off x="3706450" y="3186950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1"/>
                    <a:pt x="37" y="454"/>
                    <a:pt x="86" y="503"/>
                  </a:cubicBezTo>
                  <a:cubicBezTo>
                    <a:pt x="147" y="564"/>
                    <a:pt x="221" y="589"/>
                    <a:pt x="294" y="589"/>
                  </a:cubicBezTo>
                  <a:cubicBezTo>
                    <a:pt x="380" y="589"/>
                    <a:pt x="454" y="564"/>
                    <a:pt x="503" y="503"/>
                  </a:cubicBezTo>
                  <a:cubicBezTo>
                    <a:pt x="564" y="454"/>
                    <a:pt x="588" y="381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901;p77">
              <a:extLst>
                <a:ext uri="{FF2B5EF4-FFF2-40B4-BE49-F238E27FC236}">
                  <a16:creationId xmlns:a16="http://schemas.microsoft.com/office/drawing/2014/main" id="{41D352A7-19A2-6109-9950-7B0F65C56DAF}"/>
                </a:ext>
              </a:extLst>
            </p:cNvPr>
            <p:cNvSpPr/>
            <p:nvPr/>
          </p:nvSpPr>
          <p:spPr>
            <a:xfrm>
              <a:off x="3741975" y="33465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24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24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902;p77">
              <a:extLst>
                <a:ext uri="{FF2B5EF4-FFF2-40B4-BE49-F238E27FC236}">
                  <a16:creationId xmlns:a16="http://schemas.microsoft.com/office/drawing/2014/main" id="{1081B336-B889-963D-B144-BA28ED9F941B}"/>
                </a:ext>
              </a:extLst>
            </p:cNvPr>
            <p:cNvSpPr/>
            <p:nvPr/>
          </p:nvSpPr>
          <p:spPr>
            <a:xfrm>
              <a:off x="3706450" y="33465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25"/>
                    <a:pt x="86" y="87"/>
                  </a:cubicBezTo>
                  <a:cubicBezTo>
                    <a:pt x="37" y="136"/>
                    <a:pt x="0" y="209"/>
                    <a:pt x="0" y="295"/>
                  </a:cubicBezTo>
                  <a:cubicBezTo>
                    <a:pt x="0" y="369"/>
                    <a:pt x="37" y="442"/>
                    <a:pt x="86" y="503"/>
                  </a:cubicBezTo>
                  <a:cubicBezTo>
                    <a:pt x="147" y="552"/>
                    <a:pt x="221" y="589"/>
                    <a:pt x="294" y="589"/>
                  </a:cubicBezTo>
                  <a:cubicBezTo>
                    <a:pt x="380" y="589"/>
                    <a:pt x="454" y="552"/>
                    <a:pt x="503" y="503"/>
                  </a:cubicBezTo>
                  <a:cubicBezTo>
                    <a:pt x="564" y="442"/>
                    <a:pt x="588" y="369"/>
                    <a:pt x="588" y="295"/>
                  </a:cubicBezTo>
                  <a:cubicBezTo>
                    <a:pt x="588" y="209"/>
                    <a:pt x="564" y="136"/>
                    <a:pt x="503" y="87"/>
                  </a:cubicBezTo>
                  <a:cubicBezTo>
                    <a:pt x="454" y="25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903;p77">
              <a:extLst>
                <a:ext uri="{FF2B5EF4-FFF2-40B4-BE49-F238E27FC236}">
                  <a16:creationId xmlns:a16="http://schemas.microsoft.com/office/drawing/2014/main" id="{314F466E-E501-6C82-5868-B71C31EBAA2A}"/>
                </a:ext>
              </a:extLst>
            </p:cNvPr>
            <p:cNvSpPr/>
            <p:nvPr/>
          </p:nvSpPr>
          <p:spPr>
            <a:xfrm>
              <a:off x="3741975" y="3399550"/>
              <a:ext cx="90700" cy="14750"/>
            </a:xfrm>
            <a:custGeom>
              <a:avLst/>
              <a:gdLst/>
              <a:ahLst/>
              <a:cxnLst/>
              <a:rect l="l" t="t" r="r" b="b"/>
              <a:pathLst>
                <a:path w="3628" h="590" extrusionOk="0">
                  <a:moveTo>
                    <a:pt x="295" y="1"/>
                  </a:moveTo>
                  <a:cubicBezTo>
                    <a:pt x="135" y="1"/>
                    <a:pt x="1" y="136"/>
                    <a:pt x="1" y="295"/>
                  </a:cubicBezTo>
                  <a:cubicBezTo>
                    <a:pt x="1" y="454"/>
                    <a:pt x="135" y="589"/>
                    <a:pt x="295" y="589"/>
                  </a:cubicBezTo>
                  <a:lnTo>
                    <a:pt x="3334" y="589"/>
                  </a:lnTo>
                  <a:cubicBezTo>
                    <a:pt x="3493" y="589"/>
                    <a:pt x="3628" y="454"/>
                    <a:pt x="3628" y="295"/>
                  </a:cubicBezTo>
                  <a:cubicBezTo>
                    <a:pt x="3628" y="136"/>
                    <a:pt x="3493" y="1"/>
                    <a:pt x="3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904;p77">
              <a:extLst>
                <a:ext uri="{FF2B5EF4-FFF2-40B4-BE49-F238E27FC236}">
                  <a16:creationId xmlns:a16="http://schemas.microsoft.com/office/drawing/2014/main" id="{6B7F9EF4-C5A8-8FE6-DDA6-F283994DBEE0}"/>
                </a:ext>
              </a:extLst>
            </p:cNvPr>
            <p:cNvSpPr/>
            <p:nvPr/>
          </p:nvSpPr>
          <p:spPr>
            <a:xfrm>
              <a:off x="3706450" y="3399550"/>
              <a:ext cx="14725" cy="14750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294" y="1"/>
                  </a:moveTo>
                  <a:cubicBezTo>
                    <a:pt x="221" y="1"/>
                    <a:pt x="147" y="38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68"/>
                    <a:pt x="37" y="454"/>
                    <a:pt x="86" y="503"/>
                  </a:cubicBezTo>
                  <a:cubicBezTo>
                    <a:pt x="147" y="565"/>
                    <a:pt x="221" y="589"/>
                    <a:pt x="294" y="589"/>
                  </a:cubicBezTo>
                  <a:cubicBezTo>
                    <a:pt x="380" y="589"/>
                    <a:pt x="454" y="565"/>
                    <a:pt x="503" y="503"/>
                  </a:cubicBezTo>
                  <a:cubicBezTo>
                    <a:pt x="564" y="454"/>
                    <a:pt x="588" y="368"/>
                    <a:pt x="588" y="295"/>
                  </a:cubicBezTo>
                  <a:cubicBezTo>
                    <a:pt x="588" y="221"/>
                    <a:pt x="564" y="148"/>
                    <a:pt x="503" y="87"/>
                  </a:cubicBezTo>
                  <a:cubicBezTo>
                    <a:pt x="454" y="38"/>
                    <a:pt x="380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905;p77">
              <a:extLst>
                <a:ext uri="{FF2B5EF4-FFF2-40B4-BE49-F238E27FC236}">
                  <a16:creationId xmlns:a16="http://schemas.microsoft.com/office/drawing/2014/main" id="{2E57F358-8AF6-E1CF-3FB1-D8B57AD29B3B}"/>
                </a:ext>
              </a:extLst>
            </p:cNvPr>
            <p:cNvSpPr/>
            <p:nvPr/>
          </p:nvSpPr>
          <p:spPr>
            <a:xfrm>
              <a:off x="3541950" y="3358200"/>
              <a:ext cx="92825" cy="14725"/>
            </a:xfrm>
            <a:custGeom>
              <a:avLst/>
              <a:gdLst/>
              <a:ahLst/>
              <a:cxnLst/>
              <a:rect l="l" t="t" r="r" b="b"/>
              <a:pathLst>
                <a:path w="3713" h="589" extrusionOk="0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cubicBezTo>
                    <a:pt x="0" y="454"/>
                    <a:pt x="135" y="589"/>
                    <a:pt x="294" y="589"/>
                  </a:cubicBezTo>
                  <a:lnTo>
                    <a:pt x="3419" y="589"/>
                  </a:lnTo>
                  <a:cubicBezTo>
                    <a:pt x="3590" y="589"/>
                    <a:pt x="3713" y="454"/>
                    <a:pt x="3713" y="295"/>
                  </a:cubicBezTo>
                  <a:cubicBezTo>
                    <a:pt x="3713" y="135"/>
                    <a:pt x="3590" y="1"/>
                    <a:pt x="3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906;p77">
              <a:extLst>
                <a:ext uri="{FF2B5EF4-FFF2-40B4-BE49-F238E27FC236}">
                  <a16:creationId xmlns:a16="http://schemas.microsoft.com/office/drawing/2014/main" id="{00B8C9AF-00FC-C321-3FAE-B4AF1671B16D}"/>
                </a:ext>
              </a:extLst>
            </p:cNvPr>
            <p:cNvSpPr/>
            <p:nvPr/>
          </p:nvSpPr>
          <p:spPr>
            <a:xfrm>
              <a:off x="3541950" y="3399550"/>
              <a:ext cx="92825" cy="14750"/>
            </a:xfrm>
            <a:custGeom>
              <a:avLst/>
              <a:gdLst/>
              <a:ahLst/>
              <a:cxnLst/>
              <a:rect l="l" t="t" r="r" b="b"/>
              <a:pathLst>
                <a:path w="3713" h="590" extrusionOk="0">
                  <a:moveTo>
                    <a:pt x="294" y="1"/>
                  </a:moveTo>
                  <a:cubicBezTo>
                    <a:pt x="135" y="1"/>
                    <a:pt x="0" y="136"/>
                    <a:pt x="0" y="295"/>
                  </a:cubicBezTo>
                  <a:cubicBezTo>
                    <a:pt x="0" y="454"/>
                    <a:pt x="135" y="589"/>
                    <a:pt x="294" y="589"/>
                  </a:cubicBezTo>
                  <a:lnTo>
                    <a:pt x="3419" y="589"/>
                  </a:lnTo>
                  <a:cubicBezTo>
                    <a:pt x="3590" y="589"/>
                    <a:pt x="3713" y="454"/>
                    <a:pt x="3713" y="295"/>
                  </a:cubicBezTo>
                  <a:cubicBezTo>
                    <a:pt x="3713" y="136"/>
                    <a:pt x="3590" y="1"/>
                    <a:pt x="3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929;p77">
            <a:extLst>
              <a:ext uri="{FF2B5EF4-FFF2-40B4-BE49-F238E27FC236}">
                <a16:creationId xmlns:a16="http://schemas.microsoft.com/office/drawing/2014/main" id="{1A6B42C6-8F1D-C3A2-4A21-1935BD2D6A61}"/>
              </a:ext>
            </a:extLst>
          </p:cNvPr>
          <p:cNvGrpSpPr/>
          <p:nvPr/>
        </p:nvGrpSpPr>
        <p:grpSpPr>
          <a:xfrm>
            <a:off x="4931575" y="3215833"/>
            <a:ext cx="449202" cy="446689"/>
            <a:chOff x="854725" y="3163675"/>
            <a:chExt cx="379875" cy="377750"/>
          </a:xfrm>
        </p:grpSpPr>
        <p:sp>
          <p:nvSpPr>
            <p:cNvPr id="490" name="Google Shape;930;p77">
              <a:extLst>
                <a:ext uri="{FF2B5EF4-FFF2-40B4-BE49-F238E27FC236}">
                  <a16:creationId xmlns:a16="http://schemas.microsoft.com/office/drawing/2014/main" id="{B43F7917-DB1B-DBC5-9B37-458AC02ADEC7}"/>
                </a:ext>
              </a:extLst>
            </p:cNvPr>
            <p:cNvSpPr/>
            <p:nvPr/>
          </p:nvSpPr>
          <p:spPr>
            <a:xfrm>
              <a:off x="854725" y="3243000"/>
              <a:ext cx="379875" cy="298425"/>
            </a:xfrm>
            <a:custGeom>
              <a:avLst/>
              <a:gdLst/>
              <a:ahLst/>
              <a:cxnLst/>
              <a:rect l="l" t="t" r="r" b="b"/>
              <a:pathLst>
                <a:path w="15195" h="11937" extrusionOk="0">
                  <a:moveTo>
                    <a:pt x="4473" y="687"/>
                  </a:moveTo>
                  <a:lnTo>
                    <a:pt x="7205" y="1962"/>
                  </a:lnTo>
                  <a:lnTo>
                    <a:pt x="6629" y="3187"/>
                  </a:lnTo>
                  <a:lnTo>
                    <a:pt x="3309" y="3187"/>
                  </a:lnTo>
                  <a:lnTo>
                    <a:pt x="4473" y="687"/>
                  </a:lnTo>
                  <a:close/>
                  <a:moveTo>
                    <a:pt x="10722" y="687"/>
                  </a:moveTo>
                  <a:lnTo>
                    <a:pt x="11886" y="3187"/>
                  </a:lnTo>
                  <a:lnTo>
                    <a:pt x="8566" y="3187"/>
                  </a:lnTo>
                  <a:lnTo>
                    <a:pt x="7990" y="1962"/>
                  </a:lnTo>
                  <a:lnTo>
                    <a:pt x="10722" y="687"/>
                  </a:lnTo>
                  <a:close/>
                  <a:moveTo>
                    <a:pt x="6360" y="3775"/>
                  </a:moveTo>
                  <a:lnTo>
                    <a:pt x="4718" y="7304"/>
                  </a:lnTo>
                  <a:cubicBezTo>
                    <a:pt x="4458" y="7851"/>
                    <a:pt x="3909" y="8175"/>
                    <a:pt x="3336" y="8175"/>
                  </a:cubicBezTo>
                  <a:cubicBezTo>
                    <a:pt x="3126" y="8175"/>
                    <a:pt x="2912" y="8132"/>
                    <a:pt x="2708" y="8040"/>
                  </a:cubicBezTo>
                  <a:cubicBezTo>
                    <a:pt x="1961" y="7684"/>
                    <a:pt x="1630" y="6790"/>
                    <a:pt x="1985" y="6030"/>
                  </a:cubicBezTo>
                  <a:lnTo>
                    <a:pt x="3039" y="3775"/>
                  </a:lnTo>
                  <a:close/>
                  <a:moveTo>
                    <a:pt x="12156" y="3775"/>
                  </a:moveTo>
                  <a:lnTo>
                    <a:pt x="13210" y="6030"/>
                  </a:lnTo>
                  <a:cubicBezTo>
                    <a:pt x="13565" y="6790"/>
                    <a:pt x="13234" y="7684"/>
                    <a:pt x="12487" y="8040"/>
                  </a:cubicBezTo>
                  <a:cubicBezTo>
                    <a:pt x="12283" y="8132"/>
                    <a:pt x="12069" y="8175"/>
                    <a:pt x="11859" y="8175"/>
                  </a:cubicBezTo>
                  <a:cubicBezTo>
                    <a:pt x="11286" y="8175"/>
                    <a:pt x="10737" y="7851"/>
                    <a:pt x="10477" y="7304"/>
                  </a:cubicBezTo>
                  <a:lnTo>
                    <a:pt x="8835" y="3775"/>
                  </a:lnTo>
                  <a:close/>
                  <a:moveTo>
                    <a:pt x="4316" y="0"/>
                  </a:moveTo>
                  <a:cubicBezTo>
                    <a:pt x="4286" y="0"/>
                    <a:pt x="4256" y="4"/>
                    <a:pt x="4228" y="14"/>
                  </a:cubicBezTo>
                  <a:cubicBezTo>
                    <a:pt x="4154" y="50"/>
                    <a:pt x="4093" y="99"/>
                    <a:pt x="4068" y="173"/>
                  </a:cubicBezTo>
                  <a:lnTo>
                    <a:pt x="1446" y="5785"/>
                  </a:lnTo>
                  <a:cubicBezTo>
                    <a:pt x="1005" y="6741"/>
                    <a:pt x="1348" y="7868"/>
                    <a:pt x="2206" y="8420"/>
                  </a:cubicBezTo>
                  <a:lnTo>
                    <a:pt x="1079" y="10846"/>
                  </a:lnTo>
                  <a:lnTo>
                    <a:pt x="466" y="10552"/>
                  </a:lnTo>
                  <a:cubicBezTo>
                    <a:pt x="426" y="10532"/>
                    <a:pt x="384" y="10523"/>
                    <a:pt x="343" y="10523"/>
                  </a:cubicBezTo>
                  <a:cubicBezTo>
                    <a:pt x="229" y="10523"/>
                    <a:pt x="119" y="10591"/>
                    <a:pt x="74" y="10699"/>
                  </a:cubicBezTo>
                  <a:cubicBezTo>
                    <a:pt x="0" y="10846"/>
                    <a:pt x="62" y="11017"/>
                    <a:pt x="209" y="11091"/>
                  </a:cubicBezTo>
                  <a:lnTo>
                    <a:pt x="1985" y="11912"/>
                  </a:lnTo>
                  <a:cubicBezTo>
                    <a:pt x="2022" y="11936"/>
                    <a:pt x="2059" y="11936"/>
                    <a:pt x="2108" y="11936"/>
                  </a:cubicBezTo>
                  <a:cubicBezTo>
                    <a:pt x="2218" y="11936"/>
                    <a:pt x="2316" y="11875"/>
                    <a:pt x="2377" y="11765"/>
                  </a:cubicBezTo>
                  <a:cubicBezTo>
                    <a:pt x="2439" y="11618"/>
                    <a:pt x="2377" y="11446"/>
                    <a:pt x="2230" y="11373"/>
                  </a:cubicBezTo>
                  <a:lnTo>
                    <a:pt x="1618" y="11091"/>
                  </a:lnTo>
                  <a:lnTo>
                    <a:pt x="2745" y="8677"/>
                  </a:lnTo>
                  <a:cubicBezTo>
                    <a:pt x="2941" y="8738"/>
                    <a:pt x="3149" y="8763"/>
                    <a:pt x="3345" y="8763"/>
                  </a:cubicBezTo>
                  <a:cubicBezTo>
                    <a:pt x="4130" y="8763"/>
                    <a:pt x="4889" y="8321"/>
                    <a:pt x="5245" y="7550"/>
                  </a:cubicBezTo>
                  <a:lnTo>
                    <a:pt x="7597" y="2513"/>
                  </a:lnTo>
                  <a:lnTo>
                    <a:pt x="9950" y="7550"/>
                  </a:lnTo>
                  <a:cubicBezTo>
                    <a:pt x="10306" y="8321"/>
                    <a:pt x="11065" y="8763"/>
                    <a:pt x="11849" y="8763"/>
                  </a:cubicBezTo>
                  <a:cubicBezTo>
                    <a:pt x="12046" y="8763"/>
                    <a:pt x="12254" y="8738"/>
                    <a:pt x="12450" y="8677"/>
                  </a:cubicBezTo>
                  <a:lnTo>
                    <a:pt x="13577" y="11091"/>
                  </a:lnTo>
                  <a:lnTo>
                    <a:pt x="12965" y="11373"/>
                  </a:lnTo>
                  <a:cubicBezTo>
                    <a:pt x="12818" y="11446"/>
                    <a:pt x="12756" y="11618"/>
                    <a:pt x="12818" y="11765"/>
                  </a:cubicBezTo>
                  <a:cubicBezTo>
                    <a:pt x="12867" y="11875"/>
                    <a:pt x="12977" y="11936"/>
                    <a:pt x="13087" y="11936"/>
                  </a:cubicBezTo>
                  <a:cubicBezTo>
                    <a:pt x="13136" y="11936"/>
                    <a:pt x="13173" y="11936"/>
                    <a:pt x="13210" y="11912"/>
                  </a:cubicBezTo>
                  <a:lnTo>
                    <a:pt x="14986" y="11091"/>
                  </a:lnTo>
                  <a:cubicBezTo>
                    <a:pt x="15133" y="11017"/>
                    <a:pt x="15195" y="10846"/>
                    <a:pt x="15121" y="10699"/>
                  </a:cubicBezTo>
                  <a:cubicBezTo>
                    <a:pt x="15076" y="10591"/>
                    <a:pt x="14966" y="10523"/>
                    <a:pt x="14852" y="10523"/>
                  </a:cubicBezTo>
                  <a:cubicBezTo>
                    <a:pt x="14811" y="10523"/>
                    <a:pt x="14769" y="10532"/>
                    <a:pt x="14729" y="10552"/>
                  </a:cubicBezTo>
                  <a:lnTo>
                    <a:pt x="14116" y="10846"/>
                  </a:lnTo>
                  <a:lnTo>
                    <a:pt x="12989" y="8420"/>
                  </a:lnTo>
                  <a:cubicBezTo>
                    <a:pt x="13847" y="7868"/>
                    <a:pt x="14190" y="6741"/>
                    <a:pt x="13749" y="5785"/>
                  </a:cubicBezTo>
                  <a:lnTo>
                    <a:pt x="11127" y="173"/>
                  </a:lnTo>
                  <a:cubicBezTo>
                    <a:pt x="11102" y="99"/>
                    <a:pt x="11041" y="50"/>
                    <a:pt x="10967" y="14"/>
                  </a:cubicBezTo>
                  <a:cubicBezTo>
                    <a:pt x="10939" y="4"/>
                    <a:pt x="10909" y="0"/>
                    <a:pt x="10879" y="0"/>
                  </a:cubicBezTo>
                  <a:cubicBezTo>
                    <a:pt x="10830" y="0"/>
                    <a:pt x="10780" y="11"/>
                    <a:pt x="10734" y="26"/>
                  </a:cubicBezTo>
                  <a:lnTo>
                    <a:pt x="7597" y="1496"/>
                  </a:lnTo>
                  <a:lnTo>
                    <a:pt x="4461" y="26"/>
                  </a:lnTo>
                  <a:cubicBezTo>
                    <a:pt x="4415" y="11"/>
                    <a:pt x="4365" y="0"/>
                    <a:pt x="4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931;p77">
              <a:extLst>
                <a:ext uri="{FF2B5EF4-FFF2-40B4-BE49-F238E27FC236}">
                  <a16:creationId xmlns:a16="http://schemas.microsoft.com/office/drawing/2014/main" id="{C0BC5794-4F9F-9DD0-927F-D96AC55590B5}"/>
                </a:ext>
              </a:extLst>
            </p:cNvPr>
            <p:cNvSpPr/>
            <p:nvPr/>
          </p:nvSpPr>
          <p:spPr>
            <a:xfrm>
              <a:off x="1037300" y="3163675"/>
              <a:ext cx="14725" cy="62825"/>
            </a:xfrm>
            <a:custGeom>
              <a:avLst/>
              <a:gdLst/>
              <a:ahLst/>
              <a:cxnLst/>
              <a:rect l="l" t="t" r="r" b="b"/>
              <a:pathLst>
                <a:path w="589" h="2513" extrusionOk="0">
                  <a:moveTo>
                    <a:pt x="294" y="1"/>
                  </a:moveTo>
                  <a:cubicBezTo>
                    <a:pt x="135" y="1"/>
                    <a:pt x="0" y="135"/>
                    <a:pt x="0" y="295"/>
                  </a:cubicBezTo>
                  <a:lnTo>
                    <a:pt x="0" y="2218"/>
                  </a:lnTo>
                  <a:cubicBezTo>
                    <a:pt x="0" y="2378"/>
                    <a:pt x="135" y="2513"/>
                    <a:pt x="294" y="2513"/>
                  </a:cubicBezTo>
                  <a:cubicBezTo>
                    <a:pt x="454" y="2513"/>
                    <a:pt x="589" y="2378"/>
                    <a:pt x="589" y="2218"/>
                  </a:cubicBezTo>
                  <a:lnTo>
                    <a:pt x="589" y="295"/>
                  </a:lnTo>
                  <a:cubicBezTo>
                    <a:pt x="589" y="135"/>
                    <a:pt x="454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932;p77">
              <a:extLst>
                <a:ext uri="{FF2B5EF4-FFF2-40B4-BE49-F238E27FC236}">
                  <a16:creationId xmlns:a16="http://schemas.microsoft.com/office/drawing/2014/main" id="{493B9F16-CEBF-B982-2B23-6F1CDD71FFC2}"/>
                </a:ext>
              </a:extLst>
            </p:cNvPr>
            <p:cNvSpPr/>
            <p:nvPr/>
          </p:nvSpPr>
          <p:spPr>
            <a:xfrm>
              <a:off x="1037300" y="3241175"/>
              <a:ext cx="14725" cy="15050"/>
            </a:xfrm>
            <a:custGeom>
              <a:avLst/>
              <a:gdLst/>
              <a:ahLst/>
              <a:cxnLst/>
              <a:rect l="l" t="t" r="r" b="b"/>
              <a:pathLst>
                <a:path w="589" h="602" extrusionOk="0">
                  <a:moveTo>
                    <a:pt x="294" y="1"/>
                  </a:moveTo>
                  <a:cubicBezTo>
                    <a:pt x="221" y="1"/>
                    <a:pt x="135" y="37"/>
                    <a:pt x="86" y="87"/>
                  </a:cubicBezTo>
                  <a:cubicBezTo>
                    <a:pt x="37" y="148"/>
                    <a:pt x="0" y="221"/>
                    <a:pt x="0" y="295"/>
                  </a:cubicBezTo>
                  <a:cubicBezTo>
                    <a:pt x="0" y="381"/>
                    <a:pt x="37" y="454"/>
                    <a:pt x="86" y="503"/>
                  </a:cubicBezTo>
                  <a:cubicBezTo>
                    <a:pt x="135" y="564"/>
                    <a:pt x="221" y="601"/>
                    <a:pt x="294" y="601"/>
                  </a:cubicBezTo>
                  <a:cubicBezTo>
                    <a:pt x="368" y="601"/>
                    <a:pt x="454" y="564"/>
                    <a:pt x="503" y="503"/>
                  </a:cubicBezTo>
                  <a:cubicBezTo>
                    <a:pt x="564" y="454"/>
                    <a:pt x="589" y="381"/>
                    <a:pt x="589" y="295"/>
                  </a:cubicBezTo>
                  <a:cubicBezTo>
                    <a:pt x="589" y="221"/>
                    <a:pt x="564" y="148"/>
                    <a:pt x="503" y="87"/>
                  </a:cubicBezTo>
                  <a:cubicBezTo>
                    <a:pt x="454" y="37"/>
                    <a:pt x="368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933;p77">
              <a:extLst>
                <a:ext uri="{FF2B5EF4-FFF2-40B4-BE49-F238E27FC236}">
                  <a16:creationId xmlns:a16="http://schemas.microsoft.com/office/drawing/2014/main" id="{53158B5E-A34A-723E-5BA5-58CF1F676E41}"/>
                </a:ext>
              </a:extLst>
            </p:cNvPr>
            <p:cNvSpPr/>
            <p:nvPr/>
          </p:nvSpPr>
          <p:spPr>
            <a:xfrm>
              <a:off x="1065475" y="3199050"/>
              <a:ext cx="41075" cy="40000"/>
            </a:xfrm>
            <a:custGeom>
              <a:avLst/>
              <a:gdLst/>
              <a:ahLst/>
              <a:cxnLst/>
              <a:rect l="l" t="t" r="r" b="b"/>
              <a:pathLst>
                <a:path w="1643" h="1600" extrusionOk="0">
                  <a:moveTo>
                    <a:pt x="1320" y="1"/>
                  </a:moveTo>
                  <a:cubicBezTo>
                    <a:pt x="1244" y="1"/>
                    <a:pt x="1171" y="31"/>
                    <a:pt x="1116" y="93"/>
                  </a:cubicBezTo>
                  <a:lnTo>
                    <a:pt x="111" y="1098"/>
                  </a:lnTo>
                  <a:cubicBezTo>
                    <a:pt x="1" y="1208"/>
                    <a:pt x="1" y="1392"/>
                    <a:pt x="111" y="1514"/>
                  </a:cubicBezTo>
                  <a:cubicBezTo>
                    <a:pt x="172" y="1563"/>
                    <a:pt x="246" y="1600"/>
                    <a:pt x="319" y="1600"/>
                  </a:cubicBezTo>
                  <a:cubicBezTo>
                    <a:pt x="393" y="1600"/>
                    <a:pt x="466" y="1563"/>
                    <a:pt x="528" y="1514"/>
                  </a:cubicBezTo>
                  <a:lnTo>
                    <a:pt x="1532" y="509"/>
                  </a:lnTo>
                  <a:cubicBezTo>
                    <a:pt x="1643" y="387"/>
                    <a:pt x="1643" y="203"/>
                    <a:pt x="1532" y="93"/>
                  </a:cubicBezTo>
                  <a:cubicBezTo>
                    <a:pt x="1471" y="31"/>
                    <a:pt x="1395" y="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934;p77">
              <a:extLst>
                <a:ext uri="{FF2B5EF4-FFF2-40B4-BE49-F238E27FC236}">
                  <a16:creationId xmlns:a16="http://schemas.microsoft.com/office/drawing/2014/main" id="{C0CC110A-C848-99E5-1A19-DC60B73DF125}"/>
                </a:ext>
              </a:extLst>
            </p:cNvPr>
            <p:cNvSpPr/>
            <p:nvPr/>
          </p:nvSpPr>
          <p:spPr>
            <a:xfrm>
              <a:off x="982775" y="3199050"/>
              <a:ext cx="41075" cy="40000"/>
            </a:xfrm>
            <a:custGeom>
              <a:avLst/>
              <a:gdLst/>
              <a:ahLst/>
              <a:cxnLst/>
              <a:rect l="l" t="t" r="r" b="b"/>
              <a:pathLst>
                <a:path w="1643" h="1600" extrusionOk="0">
                  <a:moveTo>
                    <a:pt x="323" y="1"/>
                  </a:moveTo>
                  <a:cubicBezTo>
                    <a:pt x="248" y="1"/>
                    <a:pt x="172" y="31"/>
                    <a:pt x="111" y="93"/>
                  </a:cubicBezTo>
                  <a:cubicBezTo>
                    <a:pt x="0" y="203"/>
                    <a:pt x="0" y="387"/>
                    <a:pt x="111" y="509"/>
                  </a:cubicBezTo>
                  <a:lnTo>
                    <a:pt x="1115" y="1514"/>
                  </a:lnTo>
                  <a:cubicBezTo>
                    <a:pt x="1177" y="1563"/>
                    <a:pt x="1250" y="1600"/>
                    <a:pt x="1324" y="1600"/>
                  </a:cubicBezTo>
                  <a:cubicBezTo>
                    <a:pt x="1397" y="1600"/>
                    <a:pt x="1471" y="1563"/>
                    <a:pt x="1532" y="1514"/>
                  </a:cubicBezTo>
                  <a:cubicBezTo>
                    <a:pt x="1642" y="1392"/>
                    <a:pt x="1642" y="1208"/>
                    <a:pt x="1532" y="1098"/>
                  </a:cubicBezTo>
                  <a:lnTo>
                    <a:pt x="527" y="93"/>
                  </a:lnTo>
                  <a:cubicBezTo>
                    <a:pt x="472" y="31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935;p77">
              <a:extLst>
                <a:ext uri="{FF2B5EF4-FFF2-40B4-BE49-F238E27FC236}">
                  <a16:creationId xmlns:a16="http://schemas.microsoft.com/office/drawing/2014/main" id="{85DAA1C8-C385-8159-2EB0-258B1071FE76}"/>
                </a:ext>
              </a:extLst>
            </p:cNvPr>
            <p:cNvSpPr/>
            <p:nvPr/>
          </p:nvSpPr>
          <p:spPr>
            <a:xfrm>
              <a:off x="1106825" y="3354050"/>
              <a:ext cx="17200" cy="15200"/>
            </a:xfrm>
            <a:custGeom>
              <a:avLst/>
              <a:gdLst/>
              <a:ahLst/>
              <a:cxnLst/>
              <a:rect l="l" t="t" r="r" b="b"/>
              <a:pathLst>
                <a:path w="688" h="608" extrusionOk="0">
                  <a:moveTo>
                    <a:pt x="350" y="1"/>
                  </a:moveTo>
                  <a:cubicBezTo>
                    <a:pt x="307" y="1"/>
                    <a:pt x="263" y="11"/>
                    <a:pt x="222" y="32"/>
                  </a:cubicBezTo>
                  <a:cubicBezTo>
                    <a:pt x="74" y="93"/>
                    <a:pt x="1" y="277"/>
                    <a:pt x="74" y="424"/>
                  </a:cubicBezTo>
                  <a:lnTo>
                    <a:pt x="74" y="436"/>
                  </a:lnTo>
                  <a:cubicBezTo>
                    <a:pt x="124" y="534"/>
                    <a:pt x="234" y="608"/>
                    <a:pt x="344" y="608"/>
                  </a:cubicBezTo>
                  <a:cubicBezTo>
                    <a:pt x="393" y="608"/>
                    <a:pt x="430" y="596"/>
                    <a:pt x="467" y="571"/>
                  </a:cubicBezTo>
                  <a:cubicBezTo>
                    <a:pt x="614" y="510"/>
                    <a:pt x="687" y="326"/>
                    <a:pt x="614" y="179"/>
                  </a:cubicBezTo>
                  <a:cubicBezTo>
                    <a:pt x="561" y="65"/>
                    <a:pt x="458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936;p77">
              <a:extLst>
                <a:ext uri="{FF2B5EF4-FFF2-40B4-BE49-F238E27FC236}">
                  <a16:creationId xmlns:a16="http://schemas.microsoft.com/office/drawing/2014/main" id="{9C39D600-CFAC-B435-8E98-CC78E848A05E}"/>
                </a:ext>
              </a:extLst>
            </p:cNvPr>
            <p:cNvSpPr/>
            <p:nvPr/>
          </p:nvSpPr>
          <p:spPr>
            <a:xfrm>
              <a:off x="1118775" y="3379175"/>
              <a:ext cx="32500" cy="48600"/>
            </a:xfrm>
            <a:custGeom>
              <a:avLst/>
              <a:gdLst/>
              <a:ahLst/>
              <a:cxnLst/>
              <a:rect l="l" t="t" r="r" b="b"/>
              <a:pathLst>
                <a:path w="1300" h="1944" extrusionOk="0">
                  <a:moveTo>
                    <a:pt x="339" y="0"/>
                  </a:moveTo>
                  <a:cubicBezTo>
                    <a:pt x="296" y="0"/>
                    <a:pt x="251" y="10"/>
                    <a:pt x="209" y="32"/>
                  </a:cubicBezTo>
                  <a:cubicBezTo>
                    <a:pt x="62" y="93"/>
                    <a:pt x="1" y="277"/>
                    <a:pt x="62" y="424"/>
                  </a:cubicBezTo>
                  <a:lnTo>
                    <a:pt x="687" y="1772"/>
                  </a:lnTo>
                  <a:cubicBezTo>
                    <a:pt x="748" y="1882"/>
                    <a:pt x="846" y="1943"/>
                    <a:pt x="957" y="1943"/>
                  </a:cubicBezTo>
                  <a:cubicBezTo>
                    <a:pt x="1006" y="1943"/>
                    <a:pt x="1042" y="1931"/>
                    <a:pt x="1079" y="1906"/>
                  </a:cubicBezTo>
                  <a:cubicBezTo>
                    <a:pt x="1238" y="1845"/>
                    <a:pt x="1300" y="1674"/>
                    <a:pt x="1226" y="1514"/>
                  </a:cubicBezTo>
                  <a:lnTo>
                    <a:pt x="601" y="166"/>
                  </a:lnTo>
                  <a:cubicBezTo>
                    <a:pt x="549" y="62"/>
                    <a:pt x="447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1159;p77">
            <a:extLst>
              <a:ext uri="{FF2B5EF4-FFF2-40B4-BE49-F238E27FC236}">
                <a16:creationId xmlns:a16="http://schemas.microsoft.com/office/drawing/2014/main" id="{2DB4853B-7E09-8E3B-1F10-3302BB8A544C}"/>
              </a:ext>
            </a:extLst>
          </p:cNvPr>
          <p:cNvGrpSpPr/>
          <p:nvPr/>
        </p:nvGrpSpPr>
        <p:grpSpPr>
          <a:xfrm>
            <a:off x="877249" y="1786959"/>
            <a:ext cx="447015" cy="446689"/>
            <a:chOff x="855650" y="498500"/>
            <a:chExt cx="378025" cy="377750"/>
          </a:xfrm>
        </p:grpSpPr>
        <p:sp>
          <p:nvSpPr>
            <p:cNvPr id="498" name="Google Shape;1160;p77">
              <a:extLst>
                <a:ext uri="{FF2B5EF4-FFF2-40B4-BE49-F238E27FC236}">
                  <a16:creationId xmlns:a16="http://schemas.microsoft.com/office/drawing/2014/main" id="{E7B09EB5-2539-2895-1EAA-486C8FE5AB1A}"/>
                </a:ext>
              </a:extLst>
            </p:cNvPr>
            <p:cNvSpPr/>
            <p:nvPr/>
          </p:nvSpPr>
          <p:spPr>
            <a:xfrm>
              <a:off x="855650" y="498500"/>
              <a:ext cx="378025" cy="377750"/>
            </a:xfrm>
            <a:custGeom>
              <a:avLst/>
              <a:gdLst/>
              <a:ahLst/>
              <a:cxnLst/>
              <a:rect l="l" t="t" r="r" b="b"/>
              <a:pathLst>
                <a:path w="15121" h="15110" extrusionOk="0">
                  <a:moveTo>
                    <a:pt x="12621" y="589"/>
                  </a:moveTo>
                  <a:lnTo>
                    <a:pt x="12621" y="1128"/>
                  </a:lnTo>
                  <a:lnTo>
                    <a:pt x="11690" y="1128"/>
                  </a:lnTo>
                  <a:lnTo>
                    <a:pt x="11690" y="589"/>
                  </a:lnTo>
                  <a:close/>
                  <a:moveTo>
                    <a:pt x="7732" y="589"/>
                  </a:moveTo>
                  <a:cubicBezTo>
                    <a:pt x="7744" y="589"/>
                    <a:pt x="7744" y="601"/>
                    <a:pt x="7744" y="613"/>
                  </a:cubicBezTo>
                  <a:lnTo>
                    <a:pt x="7744" y="1422"/>
                  </a:lnTo>
                  <a:lnTo>
                    <a:pt x="6531" y="1422"/>
                  </a:lnTo>
                  <a:lnTo>
                    <a:pt x="6531" y="613"/>
                  </a:lnTo>
                  <a:cubicBezTo>
                    <a:pt x="6531" y="601"/>
                    <a:pt x="6531" y="589"/>
                    <a:pt x="6543" y="589"/>
                  </a:cubicBezTo>
                  <a:close/>
                  <a:moveTo>
                    <a:pt x="2990" y="589"/>
                  </a:moveTo>
                  <a:lnTo>
                    <a:pt x="2990" y="2500"/>
                  </a:lnTo>
                  <a:lnTo>
                    <a:pt x="2095" y="2500"/>
                  </a:lnTo>
                  <a:lnTo>
                    <a:pt x="2095" y="589"/>
                  </a:lnTo>
                  <a:close/>
                  <a:moveTo>
                    <a:pt x="12621" y="1716"/>
                  </a:moveTo>
                  <a:lnTo>
                    <a:pt x="12621" y="2954"/>
                  </a:lnTo>
                  <a:lnTo>
                    <a:pt x="11690" y="2954"/>
                  </a:lnTo>
                  <a:lnTo>
                    <a:pt x="11690" y="1716"/>
                  </a:lnTo>
                  <a:close/>
                  <a:moveTo>
                    <a:pt x="7744" y="2010"/>
                  </a:moveTo>
                  <a:lnTo>
                    <a:pt x="7744" y="3836"/>
                  </a:lnTo>
                  <a:cubicBezTo>
                    <a:pt x="7744" y="4228"/>
                    <a:pt x="7781" y="4620"/>
                    <a:pt x="7842" y="5000"/>
                  </a:cubicBezTo>
                  <a:lnTo>
                    <a:pt x="6433" y="5000"/>
                  </a:lnTo>
                  <a:cubicBezTo>
                    <a:pt x="6494" y="4620"/>
                    <a:pt x="6531" y="4228"/>
                    <a:pt x="6531" y="3836"/>
                  </a:cubicBezTo>
                  <a:lnTo>
                    <a:pt x="6531" y="2010"/>
                  </a:lnTo>
                  <a:close/>
                  <a:moveTo>
                    <a:pt x="2990" y="3089"/>
                  </a:moveTo>
                  <a:lnTo>
                    <a:pt x="2990" y="3848"/>
                  </a:lnTo>
                  <a:cubicBezTo>
                    <a:pt x="2990" y="3959"/>
                    <a:pt x="3063" y="4069"/>
                    <a:pt x="3161" y="4118"/>
                  </a:cubicBezTo>
                  <a:cubicBezTo>
                    <a:pt x="3970" y="4461"/>
                    <a:pt x="4485" y="5257"/>
                    <a:pt x="4485" y="6140"/>
                  </a:cubicBezTo>
                  <a:lnTo>
                    <a:pt x="4485" y="7267"/>
                  </a:lnTo>
                  <a:lnTo>
                    <a:pt x="2365" y="7267"/>
                  </a:lnTo>
                  <a:cubicBezTo>
                    <a:pt x="2206" y="7267"/>
                    <a:pt x="2071" y="7390"/>
                    <a:pt x="2071" y="7561"/>
                  </a:cubicBezTo>
                  <a:cubicBezTo>
                    <a:pt x="2071" y="7720"/>
                    <a:pt x="2206" y="7855"/>
                    <a:pt x="2365" y="7855"/>
                  </a:cubicBezTo>
                  <a:lnTo>
                    <a:pt x="4485" y="7855"/>
                  </a:lnTo>
                  <a:lnTo>
                    <a:pt x="4485" y="12156"/>
                  </a:lnTo>
                  <a:lnTo>
                    <a:pt x="600" y="12156"/>
                  </a:lnTo>
                  <a:lnTo>
                    <a:pt x="600" y="6140"/>
                  </a:lnTo>
                  <a:cubicBezTo>
                    <a:pt x="600" y="5257"/>
                    <a:pt x="1115" y="4461"/>
                    <a:pt x="1924" y="4118"/>
                  </a:cubicBezTo>
                  <a:cubicBezTo>
                    <a:pt x="2022" y="4069"/>
                    <a:pt x="2095" y="3959"/>
                    <a:pt x="2095" y="3848"/>
                  </a:cubicBezTo>
                  <a:lnTo>
                    <a:pt x="2095" y="3089"/>
                  </a:lnTo>
                  <a:close/>
                  <a:moveTo>
                    <a:pt x="4485" y="12744"/>
                  </a:moveTo>
                  <a:lnTo>
                    <a:pt x="4485" y="14521"/>
                  </a:lnTo>
                  <a:lnTo>
                    <a:pt x="600" y="14521"/>
                  </a:lnTo>
                  <a:lnTo>
                    <a:pt x="600" y="12744"/>
                  </a:lnTo>
                  <a:close/>
                  <a:moveTo>
                    <a:pt x="7953" y="5588"/>
                  </a:moveTo>
                  <a:cubicBezTo>
                    <a:pt x="8087" y="6127"/>
                    <a:pt x="8259" y="6642"/>
                    <a:pt x="8504" y="7132"/>
                  </a:cubicBezTo>
                  <a:cubicBezTo>
                    <a:pt x="8957" y="8076"/>
                    <a:pt x="9190" y="9130"/>
                    <a:pt x="9190" y="10183"/>
                  </a:cubicBezTo>
                  <a:lnTo>
                    <a:pt x="9190" y="14252"/>
                  </a:lnTo>
                  <a:cubicBezTo>
                    <a:pt x="9190" y="14399"/>
                    <a:pt x="9080" y="14521"/>
                    <a:pt x="8933" y="14521"/>
                  </a:cubicBezTo>
                  <a:lnTo>
                    <a:pt x="5343" y="14521"/>
                  </a:lnTo>
                  <a:cubicBezTo>
                    <a:pt x="5196" y="14521"/>
                    <a:pt x="5085" y="14399"/>
                    <a:pt x="5085" y="14252"/>
                  </a:cubicBezTo>
                  <a:lnTo>
                    <a:pt x="5085" y="10183"/>
                  </a:lnTo>
                  <a:cubicBezTo>
                    <a:pt x="5085" y="9130"/>
                    <a:pt x="5318" y="8076"/>
                    <a:pt x="5771" y="7132"/>
                  </a:cubicBezTo>
                  <a:cubicBezTo>
                    <a:pt x="6017" y="6642"/>
                    <a:pt x="6188" y="6127"/>
                    <a:pt x="6323" y="5588"/>
                  </a:cubicBezTo>
                  <a:close/>
                  <a:moveTo>
                    <a:pt x="12683" y="3542"/>
                  </a:moveTo>
                  <a:cubicBezTo>
                    <a:pt x="12756" y="3775"/>
                    <a:pt x="12903" y="3983"/>
                    <a:pt x="13111" y="4130"/>
                  </a:cubicBezTo>
                  <a:cubicBezTo>
                    <a:pt x="13994" y="4767"/>
                    <a:pt x="14521" y="5797"/>
                    <a:pt x="14521" y="6887"/>
                  </a:cubicBezTo>
                  <a:lnTo>
                    <a:pt x="14521" y="14521"/>
                  </a:lnTo>
                  <a:lnTo>
                    <a:pt x="9791" y="14521"/>
                  </a:lnTo>
                  <a:lnTo>
                    <a:pt x="9791" y="6887"/>
                  </a:lnTo>
                  <a:cubicBezTo>
                    <a:pt x="9791" y="5797"/>
                    <a:pt x="10318" y="4767"/>
                    <a:pt x="11200" y="4130"/>
                  </a:cubicBezTo>
                  <a:cubicBezTo>
                    <a:pt x="11408" y="3983"/>
                    <a:pt x="11555" y="3775"/>
                    <a:pt x="11641" y="3542"/>
                  </a:cubicBezTo>
                  <a:close/>
                  <a:moveTo>
                    <a:pt x="1801" y="1"/>
                  </a:moveTo>
                  <a:cubicBezTo>
                    <a:pt x="1642" y="1"/>
                    <a:pt x="1507" y="135"/>
                    <a:pt x="1507" y="295"/>
                  </a:cubicBezTo>
                  <a:lnTo>
                    <a:pt x="1507" y="3664"/>
                  </a:lnTo>
                  <a:cubicBezTo>
                    <a:pt x="588" y="4142"/>
                    <a:pt x="0" y="5086"/>
                    <a:pt x="0" y="6140"/>
                  </a:cubicBezTo>
                  <a:lnTo>
                    <a:pt x="0" y="14815"/>
                  </a:lnTo>
                  <a:cubicBezTo>
                    <a:pt x="0" y="14987"/>
                    <a:pt x="135" y="15109"/>
                    <a:pt x="294" y="15109"/>
                  </a:cubicBezTo>
                  <a:lnTo>
                    <a:pt x="4791" y="15109"/>
                  </a:lnTo>
                  <a:cubicBezTo>
                    <a:pt x="4865" y="15109"/>
                    <a:pt x="4938" y="15085"/>
                    <a:pt x="4987" y="15036"/>
                  </a:cubicBezTo>
                  <a:cubicBezTo>
                    <a:pt x="5098" y="15085"/>
                    <a:pt x="5220" y="15109"/>
                    <a:pt x="5343" y="15109"/>
                  </a:cubicBezTo>
                  <a:lnTo>
                    <a:pt x="8933" y="15109"/>
                  </a:lnTo>
                  <a:cubicBezTo>
                    <a:pt x="9104" y="15109"/>
                    <a:pt x="9264" y="15060"/>
                    <a:pt x="9399" y="14975"/>
                  </a:cubicBezTo>
                  <a:cubicBezTo>
                    <a:pt x="9509" y="15060"/>
                    <a:pt x="9644" y="15109"/>
                    <a:pt x="9791" y="15109"/>
                  </a:cubicBezTo>
                  <a:lnTo>
                    <a:pt x="14521" y="15109"/>
                  </a:lnTo>
                  <a:cubicBezTo>
                    <a:pt x="14851" y="15109"/>
                    <a:pt x="15121" y="14852"/>
                    <a:pt x="15121" y="14521"/>
                  </a:cubicBezTo>
                  <a:lnTo>
                    <a:pt x="15121" y="6887"/>
                  </a:lnTo>
                  <a:cubicBezTo>
                    <a:pt x="15121" y="5613"/>
                    <a:pt x="14496" y="4400"/>
                    <a:pt x="13454" y="3652"/>
                  </a:cubicBezTo>
                  <a:cubicBezTo>
                    <a:pt x="13295" y="3542"/>
                    <a:pt x="13209" y="3358"/>
                    <a:pt x="13209" y="3174"/>
                  </a:cubicBezTo>
                  <a:lnTo>
                    <a:pt x="13209" y="295"/>
                  </a:lnTo>
                  <a:cubicBezTo>
                    <a:pt x="13209" y="135"/>
                    <a:pt x="13075" y="1"/>
                    <a:pt x="12915" y="1"/>
                  </a:cubicBezTo>
                  <a:lnTo>
                    <a:pt x="11396" y="1"/>
                  </a:lnTo>
                  <a:cubicBezTo>
                    <a:pt x="11237" y="1"/>
                    <a:pt x="11102" y="135"/>
                    <a:pt x="11102" y="295"/>
                  </a:cubicBezTo>
                  <a:lnTo>
                    <a:pt x="11102" y="3174"/>
                  </a:lnTo>
                  <a:cubicBezTo>
                    <a:pt x="11102" y="3358"/>
                    <a:pt x="11016" y="3542"/>
                    <a:pt x="10857" y="3652"/>
                  </a:cubicBezTo>
                  <a:cubicBezTo>
                    <a:pt x="9815" y="4400"/>
                    <a:pt x="9190" y="5613"/>
                    <a:pt x="9190" y="6887"/>
                  </a:cubicBezTo>
                  <a:lnTo>
                    <a:pt x="9190" y="7243"/>
                  </a:lnTo>
                  <a:cubicBezTo>
                    <a:pt x="9141" y="7120"/>
                    <a:pt x="9092" y="6997"/>
                    <a:pt x="9031" y="6875"/>
                  </a:cubicBezTo>
                  <a:cubicBezTo>
                    <a:pt x="8578" y="5931"/>
                    <a:pt x="8332" y="4878"/>
                    <a:pt x="8332" y="3836"/>
                  </a:cubicBezTo>
                  <a:lnTo>
                    <a:pt x="8332" y="613"/>
                  </a:lnTo>
                  <a:cubicBezTo>
                    <a:pt x="8332" y="270"/>
                    <a:pt x="8063" y="1"/>
                    <a:pt x="7732" y="1"/>
                  </a:cubicBezTo>
                  <a:lnTo>
                    <a:pt x="6543" y="1"/>
                  </a:lnTo>
                  <a:cubicBezTo>
                    <a:pt x="6213" y="1"/>
                    <a:pt x="5943" y="270"/>
                    <a:pt x="5943" y="613"/>
                  </a:cubicBezTo>
                  <a:lnTo>
                    <a:pt x="5943" y="3836"/>
                  </a:lnTo>
                  <a:cubicBezTo>
                    <a:pt x="5943" y="4878"/>
                    <a:pt x="5698" y="5931"/>
                    <a:pt x="5245" y="6875"/>
                  </a:cubicBezTo>
                  <a:lnTo>
                    <a:pt x="5245" y="6887"/>
                  </a:lnTo>
                  <a:cubicBezTo>
                    <a:pt x="5183" y="6997"/>
                    <a:pt x="5134" y="7120"/>
                    <a:pt x="5085" y="7243"/>
                  </a:cubicBezTo>
                  <a:lnTo>
                    <a:pt x="5085" y="6140"/>
                  </a:lnTo>
                  <a:cubicBezTo>
                    <a:pt x="5085" y="5086"/>
                    <a:pt x="4497" y="4142"/>
                    <a:pt x="3578" y="3664"/>
                  </a:cubicBezTo>
                  <a:lnTo>
                    <a:pt x="3578" y="295"/>
                  </a:lnTo>
                  <a:cubicBezTo>
                    <a:pt x="3578" y="135"/>
                    <a:pt x="3443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161;p77">
              <a:extLst>
                <a:ext uri="{FF2B5EF4-FFF2-40B4-BE49-F238E27FC236}">
                  <a16:creationId xmlns:a16="http://schemas.microsoft.com/office/drawing/2014/main" id="{49FFC73A-2974-84AB-1068-3C6238AF1DE8}"/>
                </a:ext>
              </a:extLst>
            </p:cNvPr>
            <p:cNvSpPr/>
            <p:nvPr/>
          </p:nvSpPr>
          <p:spPr>
            <a:xfrm>
              <a:off x="880450" y="680175"/>
              <a:ext cx="14725" cy="14725"/>
            </a:xfrm>
            <a:custGeom>
              <a:avLst/>
              <a:gdLst/>
              <a:ahLst/>
              <a:cxnLst/>
              <a:rect l="l" t="t" r="r" b="b"/>
              <a:pathLst>
                <a:path w="589" h="589" extrusionOk="0">
                  <a:moveTo>
                    <a:pt x="295" y="0"/>
                  </a:moveTo>
                  <a:cubicBezTo>
                    <a:pt x="221" y="0"/>
                    <a:pt x="135" y="25"/>
                    <a:pt x="86" y="86"/>
                  </a:cubicBezTo>
                  <a:cubicBezTo>
                    <a:pt x="25" y="135"/>
                    <a:pt x="1" y="208"/>
                    <a:pt x="1" y="294"/>
                  </a:cubicBezTo>
                  <a:cubicBezTo>
                    <a:pt x="1" y="368"/>
                    <a:pt x="25" y="441"/>
                    <a:pt x="86" y="502"/>
                  </a:cubicBezTo>
                  <a:cubicBezTo>
                    <a:pt x="135" y="551"/>
                    <a:pt x="221" y="588"/>
                    <a:pt x="295" y="588"/>
                  </a:cubicBezTo>
                  <a:cubicBezTo>
                    <a:pt x="368" y="588"/>
                    <a:pt x="442" y="551"/>
                    <a:pt x="503" y="502"/>
                  </a:cubicBezTo>
                  <a:cubicBezTo>
                    <a:pt x="552" y="441"/>
                    <a:pt x="589" y="368"/>
                    <a:pt x="589" y="294"/>
                  </a:cubicBezTo>
                  <a:cubicBezTo>
                    <a:pt x="589" y="208"/>
                    <a:pt x="552" y="135"/>
                    <a:pt x="503" y="86"/>
                  </a:cubicBezTo>
                  <a:cubicBezTo>
                    <a:pt x="442" y="25"/>
                    <a:pt x="368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162;p77">
              <a:extLst>
                <a:ext uri="{FF2B5EF4-FFF2-40B4-BE49-F238E27FC236}">
                  <a16:creationId xmlns:a16="http://schemas.microsoft.com/office/drawing/2014/main" id="{06C4E234-A0C1-0AF3-38A6-F8B77BC3A0F4}"/>
                </a:ext>
              </a:extLst>
            </p:cNvPr>
            <p:cNvSpPr/>
            <p:nvPr/>
          </p:nvSpPr>
          <p:spPr>
            <a:xfrm>
              <a:off x="891475" y="720900"/>
              <a:ext cx="55475" cy="55475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4" y="589"/>
                  </a:moveTo>
                  <a:cubicBezTo>
                    <a:pt x="1398" y="589"/>
                    <a:pt x="1630" y="822"/>
                    <a:pt x="1630" y="1104"/>
                  </a:cubicBezTo>
                  <a:cubicBezTo>
                    <a:pt x="1630" y="1398"/>
                    <a:pt x="1398" y="1631"/>
                    <a:pt x="1104" y="1631"/>
                  </a:cubicBezTo>
                  <a:cubicBezTo>
                    <a:pt x="822" y="1631"/>
                    <a:pt x="589" y="1398"/>
                    <a:pt x="589" y="1104"/>
                  </a:cubicBezTo>
                  <a:cubicBezTo>
                    <a:pt x="589" y="822"/>
                    <a:pt x="822" y="589"/>
                    <a:pt x="1104" y="589"/>
                  </a:cubicBezTo>
                  <a:close/>
                  <a:moveTo>
                    <a:pt x="1104" y="1"/>
                  </a:moveTo>
                  <a:cubicBezTo>
                    <a:pt x="491" y="1"/>
                    <a:pt x="1" y="491"/>
                    <a:pt x="1" y="1104"/>
                  </a:cubicBezTo>
                  <a:cubicBezTo>
                    <a:pt x="1" y="1716"/>
                    <a:pt x="491" y="2219"/>
                    <a:pt x="1104" y="2219"/>
                  </a:cubicBezTo>
                  <a:cubicBezTo>
                    <a:pt x="1716" y="2219"/>
                    <a:pt x="2219" y="1716"/>
                    <a:pt x="2219" y="1104"/>
                  </a:cubicBezTo>
                  <a:cubicBezTo>
                    <a:pt x="2219" y="491"/>
                    <a:pt x="1716" y="1"/>
                    <a:pt x="1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163;p77">
              <a:extLst>
                <a:ext uri="{FF2B5EF4-FFF2-40B4-BE49-F238E27FC236}">
                  <a16:creationId xmlns:a16="http://schemas.microsoft.com/office/drawing/2014/main" id="{38D5A6E3-92B3-2F3D-DFD0-62BCEA85FC61}"/>
                </a:ext>
              </a:extLst>
            </p:cNvPr>
            <p:cNvSpPr/>
            <p:nvPr/>
          </p:nvSpPr>
          <p:spPr>
            <a:xfrm>
              <a:off x="1187700" y="738975"/>
              <a:ext cx="15050" cy="14725"/>
            </a:xfrm>
            <a:custGeom>
              <a:avLst/>
              <a:gdLst/>
              <a:ahLst/>
              <a:cxnLst/>
              <a:rect l="l" t="t" r="r" b="b"/>
              <a:pathLst>
                <a:path w="602" h="589" extrusionOk="0">
                  <a:moveTo>
                    <a:pt x="295" y="1"/>
                  </a:moveTo>
                  <a:cubicBezTo>
                    <a:pt x="222" y="1"/>
                    <a:pt x="148" y="38"/>
                    <a:pt x="87" y="87"/>
                  </a:cubicBezTo>
                  <a:cubicBezTo>
                    <a:pt x="38" y="148"/>
                    <a:pt x="1" y="221"/>
                    <a:pt x="1" y="295"/>
                  </a:cubicBezTo>
                  <a:cubicBezTo>
                    <a:pt x="1" y="381"/>
                    <a:pt x="38" y="454"/>
                    <a:pt x="87" y="503"/>
                  </a:cubicBezTo>
                  <a:cubicBezTo>
                    <a:pt x="148" y="564"/>
                    <a:pt x="222" y="589"/>
                    <a:pt x="295" y="589"/>
                  </a:cubicBezTo>
                  <a:cubicBezTo>
                    <a:pt x="381" y="589"/>
                    <a:pt x="454" y="564"/>
                    <a:pt x="503" y="503"/>
                  </a:cubicBezTo>
                  <a:cubicBezTo>
                    <a:pt x="565" y="454"/>
                    <a:pt x="601" y="381"/>
                    <a:pt x="601" y="295"/>
                  </a:cubicBezTo>
                  <a:cubicBezTo>
                    <a:pt x="601" y="221"/>
                    <a:pt x="565" y="148"/>
                    <a:pt x="503" y="87"/>
                  </a:cubicBezTo>
                  <a:cubicBezTo>
                    <a:pt x="454" y="38"/>
                    <a:pt x="38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164;p77">
              <a:extLst>
                <a:ext uri="{FF2B5EF4-FFF2-40B4-BE49-F238E27FC236}">
                  <a16:creationId xmlns:a16="http://schemas.microsoft.com/office/drawing/2014/main" id="{B9FA3528-CA82-C00A-EB71-F620D5F88340}"/>
                </a:ext>
              </a:extLst>
            </p:cNvPr>
            <p:cNvSpPr/>
            <p:nvPr/>
          </p:nvSpPr>
          <p:spPr>
            <a:xfrm>
              <a:off x="1116650" y="687525"/>
              <a:ext cx="86100" cy="117950"/>
            </a:xfrm>
            <a:custGeom>
              <a:avLst/>
              <a:gdLst/>
              <a:ahLst/>
              <a:cxnLst/>
              <a:rect l="l" t="t" r="r" b="b"/>
              <a:pathLst>
                <a:path w="3444" h="4718" extrusionOk="0">
                  <a:moveTo>
                    <a:pt x="294" y="0"/>
                  </a:moveTo>
                  <a:cubicBezTo>
                    <a:pt x="123" y="0"/>
                    <a:pt x="0" y="123"/>
                    <a:pt x="0" y="294"/>
                  </a:cubicBezTo>
                  <a:lnTo>
                    <a:pt x="0" y="4424"/>
                  </a:lnTo>
                  <a:cubicBezTo>
                    <a:pt x="0" y="4583"/>
                    <a:pt x="123" y="4718"/>
                    <a:pt x="294" y="4718"/>
                  </a:cubicBezTo>
                  <a:lnTo>
                    <a:pt x="3137" y="4718"/>
                  </a:lnTo>
                  <a:cubicBezTo>
                    <a:pt x="3309" y="4718"/>
                    <a:pt x="3443" y="4583"/>
                    <a:pt x="3443" y="4424"/>
                  </a:cubicBezTo>
                  <a:lnTo>
                    <a:pt x="3443" y="3456"/>
                  </a:lnTo>
                  <a:cubicBezTo>
                    <a:pt x="3443" y="3284"/>
                    <a:pt x="3309" y="3149"/>
                    <a:pt x="3137" y="3149"/>
                  </a:cubicBezTo>
                  <a:cubicBezTo>
                    <a:pt x="2978" y="3149"/>
                    <a:pt x="2843" y="3284"/>
                    <a:pt x="2843" y="3456"/>
                  </a:cubicBezTo>
                  <a:lnTo>
                    <a:pt x="2843" y="4130"/>
                  </a:lnTo>
                  <a:lnTo>
                    <a:pt x="588" y="4130"/>
                  </a:lnTo>
                  <a:lnTo>
                    <a:pt x="588" y="588"/>
                  </a:lnTo>
                  <a:lnTo>
                    <a:pt x="2843" y="588"/>
                  </a:lnTo>
                  <a:lnTo>
                    <a:pt x="2843" y="1115"/>
                  </a:lnTo>
                  <a:cubicBezTo>
                    <a:pt x="2843" y="1287"/>
                    <a:pt x="2978" y="1422"/>
                    <a:pt x="3137" y="1422"/>
                  </a:cubicBezTo>
                  <a:cubicBezTo>
                    <a:pt x="3309" y="1422"/>
                    <a:pt x="3443" y="1287"/>
                    <a:pt x="3443" y="1115"/>
                  </a:cubicBezTo>
                  <a:lnTo>
                    <a:pt x="3443" y="294"/>
                  </a:lnTo>
                  <a:cubicBezTo>
                    <a:pt x="3443" y="123"/>
                    <a:pt x="3309" y="0"/>
                    <a:pt x="3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165;p77">
              <a:extLst>
                <a:ext uri="{FF2B5EF4-FFF2-40B4-BE49-F238E27FC236}">
                  <a16:creationId xmlns:a16="http://schemas.microsoft.com/office/drawing/2014/main" id="{AA86C481-58A6-63AC-BF85-60CE42FBDA90}"/>
                </a:ext>
              </a:extLst>
            </p:cNvPr>
            <p:cNvSpPr/>
            <p:nvPr/>
          </p:nvSpPr>
          <p:spPr>
            <a:xfrm>
              <a:off x="997475" y="745100"/>
              <a:ext cx="73250" cy="91325"/>
            </a:xfrm>
            <a:custGeom>
              <a:avLst/>
              <a:gdLst/>
              <a:ahLst/>
              <a:cxnLst/>
              <a:rect l="l" t="t" r="r" b="b"/>
              <a:pathLst>
                <a:path w="2930" h="3653" extrusionOk="0">
                  <a:moveTo>
                    <a:pt x="2341" y="589"/>
                  </a:moveTo>
                  <a:lnTo>
                    <a:pt x="2341" y="3064"/>
                  </a:lnTo>
                  <a:lnTo>
                    <a:pt x="589" y="3064"/>
                  </a:lnTo>
                  <a:lnTo>
                    <a:pt x="589" y="589"/>
                  </a:lnTo>
                  <a:close/>
                  <a:moveTo>
                    <a:pt x="295" y="1"/>
                  </a:moveTo>
                  <a:cubicBezTo>
                    <a:pt x="135" y="1"/>
                    <a:pt x="0" y="123"/>
                    <a:pt x="0" y="295"/>
                  </a:cubicBezTo>
                  <a:lnTo>
                    <a:pt x="0" y="3358"/>
                  </a:lnTo>
                  <a:cubicBezTo>
                    <a:pt x="0" y="3518"/>
                    <a:pt x="135" y="3652"/>
                    <a:pt x="295" y="3652"/>
                  </a:cubicBezTo>
                  <a:lnTo>
                    <a:pt x="2635" y="3652"/>
                  </a:lnTo>
                  <a:cubicBezTo>
                    <a:pt x="2794" y="3652"/>
                    <a:pt x="2929" y="3518"/>
                    <a:pt x="2929" y="3358"/>
                  </a:cubicBezTo>
                  <a:lnTo>
                    <a:pt x="2929" y="295"/>
                  </a:lnTo>
                  <a:cubicBezTo>
                    <a:pt x="2929" y="123"/>
                    <a:pt x="2794" y="1"/>
                    <a:pt x="2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3519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58" grpId="0"/>
    </p:bldLst>
  </p:timing>
</p:sld>
</file>

<file path=ppt/theme/theme1.xml><?xml version="1.0" encoding="utf-8"?>
<a:theme xmlns:a="http://schemas.openxmlformats.org/drawingml/2006/main" name="Wine Workshop to Celebrate US National Red Wine Day by Slidesgo">
  <a:themeElements>
    <a:clrScheme name="Simple Light">
      <a:dk1>
        <a:srgbClr val="4C1130"/>
      </a:dk1>
      <a:lt1>
        <a:srgbClr val="FFFFFF"/>
      </a:lt1>
      <a:dk2>
        <a:srgbClr val="551C36"/>
      </a:dk2>
      <a:lt2>
        <a:srgbClr val="FFFFFF"/>
      </a:lt2>
      <a:accent1>
        <a:srgbClr val="F6EEE8"/>
      </a:accent1>
      <a:accent2>
        <a:srgbClr val="4C1130"/>
      </a:accent2>
      <a:accent3>
        <a:srgbClr val="741B47"/>
      </a:accent3>
      <a:accent4>
        <a:srgbClr val="A64D79"/>
      </a:accent4>
      <a:accent5>
        <a:srgbClr val="C27BA0"/>
      </a:accent5>
      <a:accent6>
        <a:srgbClr val="D5A6BD"/>
      </a:accent6>
      <a:hlink>
        <a:srgbClr val="4C1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512</Words>
  <Application>Microsoft Office PowerPoint</Application>
  <PresentationFormat>On-screen Show (16:9)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Amiri</vt:lpstr>
      <vt:lpstr>Georgia</vt:lpstr>
      <vt:lpstr>Calibri</vt:lpstr>
      <vt:lpstr>Actor</vt:lpstr>
      <vt:lpstr>Alex Brush</vt:lpstr>
      <vt:lpstr>Gilda Display</vt:lpstr>
      <vt:lpstr>Aptos</vt:lpstr>
      <vt:lpstr>Lucida Handwriting</vt:lpstr>
      <vt:lpstr>Cambria</vt:lpstr>
      <vt:lpstr>Playfair Display</vt:lpstr>
      <vt:lpstr>Arial</vt:lpstr>
      <vt:lpstr>Wine Workshop to Celebrate US National Red Wine Day by Slidesgo</vt:lpstr>
      <vt:lpstr>What Makes a Good  Red Wine?</vt:lpstr>
      <vt:lpstr>Background</vt:lpstr>
      <vt:lpstr>3</vt:lpstr>
      <vt:lpstr>What Helps Wine Quality?</vt:lpstr>
      <vt:lpstr>What Hurts Wine Quality?</vt:lpstr>
      <vt:lpstr>What Doesn’t Matter Much?</vt:lpstr>
      <vt:lpstr>How Key Features Affect Quality</vt:lpstr>
      <vt:lpstr>Red Wine Sweet Spot</vt:lpstr>
      <vt:lpstr>Conclusion</vt:lpstr>
      <vt:lpstr>Design Thinking</vt:lpstr>
      <vt:lpstr>-Red Wine Quality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Ida Högquist</cp:lastModifiedBy>
  <cp:revision>15</cp:revision>
  <dcterms:modified xsi:type="dcterms:W3CDTF">2025-06-04T15:03:30Z</dcterms:modified>
</cp:coreProperties>
</file>